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2" r:id="rId3"/>
    <p:sldId id="267" r:id="rId4"/>
    <p:sldId id="260" r:id="rId5"/>
    <p:sldId id="269" r:id="rId6"/>
    <p:sldId id="266" r:id="rId7"/>
    <p:sldId id="261" r:id="rId8"/>
    <p:sldId id="263" r:id="rId9"/>
    <p:sldId id="259" r:id="rId10"/>
    <p:sldId id="268" r:id="rId11"/>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3" autoAdjust="0"/>
    <p:restoredTop sz="94628" autoAdjust="0"/>
  </p:normalViewPr>
  <p:slideViewPr>
    <p:cSldViewPr>
      <p:cViewPr>
        <p:scale>
          <a:sx n="75" d="100"/>
          <a:sy n="75" d="100"/>
        </p:scale>
        <p:origin x="-756" y="-618"/>
      </p:cViewPr>
      <p:guideLst>
        <p:guide orient="horz" pos="2160"/>
        <p:guide pos="312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14B48B-6B61-4946-B399-1B2797511543}" type="doc">
      <dgm:prSet loTypeId="urn:microsoft.com/office/officeart/2009/3/layout/StepUpProcess" loCatId="process" qsTypeId="urn:microsoft.com/office/officeart/2005/8/quickstyle/simple2" qsCatId="simple" csTypeId="urn:microsoft.com/office/officeart/2005/8/colors/accent3_2" csCatId="accent3" phldr="1"/>
      <dgm:spPr/>
      <dgm:t>
        <a:bodyPr/>
        <a:lstStyle/>
        <a:p>
          <a:endParaRPr lang="en-US"/>
        </a:p>
      </dgm:t>
    </dgm:pt>
    <dgm:pt modelId="{F4CE0AB8-F06B-4CAD-9AF3-89796D685FA0}">
      <dgm:prSet phldrT="[Text]" custT="1"/>
      <dgm:spPr/>
      <dgm:t>
        <a:bodyPr/>
        <a:lstStyle/>
        <a:p>
          <a:pPr algn="just"/>
          <a:r>
            <a:rPr lang="en-US" sz="1200" dirty="0" smtClean="0"/>
            <a:t>- Source file is received from the client</a:t>
          </a:r>
        </a:p>
        <a:p>
          <a:pPr algn="just"/>
          <a:r>
            <a:rPr lang="en-US" sz="1200" dirty="0" smtClean="0"/>
            <a:t>- Files accepted in all formats including word, PDF, JPEG, DTP Open file or any other format, as required by the client</a:t>
          </a:r>
          <a:endParaRPr lang="en-US" sz="1200" dirty="0"/>
        </a:p>
      </dgm:t>
    </dgm:pt>
    <dgm:pt modelId="{8697464E-0401-4C48-8662-BD8718C381FD}" type="parTrans" cxnId="{7A7DB89D-32D9-4DCB-B36C-A54059B5080C}">
      <dgm:prSet/>
      <dgm:spPr/>
      <dgm:t>
        <a:bodyPr/>
        <a:lstStyle/>
        <a:p>
          <a:endParaRPr lang="en-US"/>
        </a:p>
      </dgm:t>
    </dgm:pt>
    <dgm:pt modelId="{EFB67745-8609-4E4C-9848-73A280F93D57}" type="sibTrans" cxnId="{7A7DB89D-32D9-4DCB-B36C-A54059B5080C}">
      <dgm:prSet/>
      <dgm:spPr/>
      <dgm:t>
        <a:bodyPr/>
        <a:lstStyle/>
        <a:p>
          <a:endParaRPr lang="en-US"/>
        </a:p>
      </dgm:t>
    </dgm:pt>
    <dgm:pt modelId="{2F5EC168-92C0-48E1-9719-42EC265D9CC0}">
      <dgm:prSet phldrT="[Text]" custT="1"/>
      <dgm:spPr/>
      <dgm:t>
        <a:bodyPr/>
        <a:lstStyle/>
        <a:p>
          <a:pPr algn="just"/>
          <a:r>
            <a:rPr lang="en-US" sz="1200" dirty="0" smtClean="0"/>
            <a:t>- File is sent to the translator in word format for translation</a:t>
          </a:r>
        </a:p>
        <a:p>
          <a:pPr algn="just"/>
          <a:r>
            <a:rPr lang="en-US" sz="1200" dirty="0" smtClean="0"/>
            <a:t>- LINGVOPEDIA uses only certified and trusted translators to maintain quality and ensure confidentiality of the document</a:t>
          </a:r>
        </a:p>
        <a:p>
          <a:pPr algn="l"/>
          <a:endParaRPr lang="en-US" sz="1200" dirty="0"/>
        </a:p>
      </dgm:t>
    </dgm:pt>
    <dgm:pt modelId="{F1BDA1C8-D100-4EB4-8F1D-4F24C20D4D57}" type="parTrans" cxnId="{A8EC007F-A935-4C0A-9048-C032D4F14A7F}">
      <dgm:prSet/>
      <dgm:spPr/>
      <dgm:t>
        <a:bodyPr/>
        <a:lstStyle/>
        <a:p>
          <a:endParaRPr lang="en-US"/>
        </a:p>
      </dgm:t>
    </dgm:pt>
    <dgm:pt modelId="{329BB3CC-638F-4255-A80D-C98B614D3E91}" type="sibTrans" cxnId="{A8EC007F-A935-4C0A-9048-C032D4F14A7F}">
      <dgm:prSet/>
      <dgm:spPr/>
      <dgm:t>
        <a:bodyPr/>
        <a:lstStyle/>
        <a:p>
          <a:endParaRPr lang="en-US"/>
        </a:p>
      </dgm:t>
    </dgm:pt>
    <dgm:pt modelId="{2FB3CE91-B172-4152-A049-2888111A3395}">
      <dgm:prSet phldrT="[Text]" custT="1"/>
      <dgm:spPr/>
      <dgm:t>
        <a:bodyPr/>
        <a:lstStyle/>
        <a:p>
          <a:pPr algn="just"/>
          <a:r>
            <a:rPr lang="en-US" sz="1200" dirty="0" smtClean="0"/>
            <a:t>- Type setting or formatting changes as-per the job-work requirement are done by a dedicated internal team</a:t>
          </a:r>
        </a:p>
        <a:p>
          <a:pPr algn="just"/>
          <a:r>
            <a:rPr lang="en-US" sz="1200" dirty="0" smtClean="0"/>
            <a:t>- Experts at LINGVOPEDIA provide utmost care and constant monitoring all through the process</a:t>
          </a:r>
          <a:endParaRPr lang="en-US" sz="1200" dirty="0"/>
        </a:p>
      </dgm:t>
    </dgm:pt>
    <dgm:pt modelId="{6F3A6930-9217-4FF5-8F05-435A1319F15E}" type="parTrans" cxnId="{539A9E71-85F0-4B6E-AB1E-518BDF835547}">
      <dgm:prSet/>
      <dgm:spPr/>
      <dgm:t>
        <a:bodyPr/>
        <a:lstStyle/>
        <a:p>
          <a:endParaRPr lang="en-US"/>
        </a:p>
      </dgm:t>
    </dgm:pt>
    <dgm:pt modelId="{BCA201A9-CC69-4C24-9DFE-8A8DD9597CEB}" type="sibTrans" cxnId="{539A9E71-85F0-4B6E-AB1E-518BDF835547}">
      <dgm:prSet/>
      <dgm:spPr/>
      <dgm:t>
        <a:bodyPr/>
        <a:lstStyle/>
        <a:p>
          <a:endParaRPr lang="en-US"/>
        </a:p>
      </dgm:t>
    </dgm:pt>
    <dgm:pt modelId="{18B480FA-623B-40B8-A9E5-2FE769BCA4E1}">
      <dgm:prSet phldrT="[Text]" custT="1"/>
      <dgm:spPr/>
      <dgm:t>
        <a:bodyPr/>
        <a:lstStyle/>
        <a:p>
          <a:pPr algn="just"/>
          <a:r>
            <a:rPr lang="en-US" sz="1200" dirty="0" smtClean="0"/>
            <a:t>- Type-set file is sent to a different translator</a:t>
          </a:r>
        </a:p>
        <a:p>
          <a:pPr algn="just"/>
          <a:r>
            <a:rPr lang="en-US" sz="1200" dirty="0" smtClean="0"/>
            <a:t>- Proof-reading by a different translator ensures elimination of all remaining errors (if any). </a:t>
          </a:r>
        </a:p>
        <a:p>
          <a:pPr algn="just"/>
          <a:r>
            <a:rPr lang="en-US" sz="1200" dirty="0" smtClean="0"/>
            <a:t>- Final translated file is delivered to the client</a:t>
          </a:r>
          <a:endParaRPr lang="en-US" sz="1200" dirty="0"/>
        </a:p>
      </dgm:t>
    </dgm:pt>
    <dgm:pt modelId="{DAAC818F-F792-44F8-88E2-DDCA88E0F30B}" type="parTrans" cxnId="{22723DDD-79ED-4EF1-9235-61D0BF80843B}">
      <dgm:prSet/>
      <dgm:spPr/>
      <dgm:t>
        <a:bodyPr/>
        <a:lstStyle/>
        <a:p>
          <a:endParaRPr lang="en-US"/>
        </a:p>
      </dgm:t>
    </dgm:pt>
    <dgm:pt modelId="{858F9CCC-1A28-443E-A09B-5163E3135EEC}" type="sibTrans" cxnId="{22723DDD-79ED-4EF1-9235-61D0BF80843B}">
      <dgm:prSet/>
      <dgm:spPr/>
      <dgm:t>
        <a:bodyPr/>
        <a:lstStyle/>
        <a:p>
          <a:endParaRPr lang="en-US"/>
        </a:p>
      </dgm:t>
    </dgm:pt>
    <dgm:pt modelId="{37001AB0-002A-4ED5-8E76-06E85F90A5AC}" type="pres">
      <dgm:prSet presAssocID="{8514B48B-6B61-4946-B399-1B2797511543}" presName="rootnode" presStyleCnt="0">
        <dgm:presLayoutVars>
          <dgm:chMax/>
          <dgm:chPref/>
          <dgm:dir/>
          <dgm:animLvl val="lvl"/>
        </dgm:presLayoutVars>
      </dgm:prSet>
      <dgm:spPr/>
      <dgm:t>
        <a:bodyPr/>
        <a:lstStyle/>
        <a:p>
          <a:endParaRPr lang="en-US"/>
        </a:p>
      </dgm:t>
    </dgm:pt>
    <dgm:pt modelId="{8597C905-917F-4C1B-8DE0-96D83EE2CD3D}" type="pres">
      <dgm:prSet presAssocID="{F4CE0AB8-F06B-4CAD-9AF3-89796D685FA0}" presName="composite" presStyleCnt="0"/>
      <dgm:spPr/>
    </dgm:pt>
    <dgm:pt modelId="{D4F09E8E-4B16-4C82-A61C-91E0F6B11E24}" type="pres">
      <dgm:prSet presAssocID="{F4CE0AB8-F06B-4CAD-9AF3-89796D685FA0}" presName="LShape" presStyleLbl="alignNode1" presStyleIdx="0" presStyleCnt="7" custLinFactY="-32472" custLinFactNeighborY="-100000"/>
      <dgm:spPr/>
    </dgm:pt>
    <dgm:pt modelId="{097832B6-A966-48A7-A389-824C17E057F5}" type="pres">
      <dgm:prSet presAssocID="{F4CE0AB8-F06B-4CAD-9AF3-89796D685FA0}" presName="ParentText" presStyleLbl="revTx" presStyleIdx="0" presStyleCnt="4" custLinFactNeighborY="-98895">
        <dgm:presLayoutVars>
          <dgm:chMax val="0"/>
          <dgm:chPref val="0"/>
          <dgm:bulletEnabled val="1"/>
        </dgm:presLayoutVars>
      </dgm:prSet>
      <dgm:spPr/>
      <dgm:t>
        <a:bodyPr/>
        <a:lstStyle/>
        <a:p>
          <a:endParaRPr lang="en-US"/>
        </a:p>
      </dgm:t>
    </dgm:pt>
    <dgm:pt modelId="{4BEC259F-A18F-4995-86BF-26E554C357F3}" type="pres">
      <dgm:prSet presAssocID="{F4CE0AB8-F06B-4CAD-9AF3-89796D685FA0}" presName="Triangle" presStyleLbl="alignNode1" presStyleIdx="1" presStyleCnt="7" custAng="18836184" custLinFactY="-200000" custLinFactNeighborY="-225013"/>
      <dgm:spPr/>
    </dgm:pt>
    <dgm:pt modelId="{F4E47B22-4DCE-47AC-A042-4D7329C83087}" type="pres">
      <dgm:prSet presAssocID="{EFB67745-8609-4E4C-9848-73A280F93D57}" presName="sibTrans" presStyleCnt="0"/>
      <dgm:spPr/>
    </dgm:pt>
    <dgm:pt modelId="{D7CEE393-F9E5-46B0-BA5F-ED2B99E465B0}" type="pres">
      <dgm:prSet presAssocID="{EFB67745-8609-4E4C-9848-73A280F93D57}" presName="space" presStyleCnt="0"/>
      <dgm:spPr/>
    </dgm:pt>
    <dgm:pt modelId="{BE672A0A-48FA-4FC1-8AAE-990BB0EF2E61}" type="pres">
      <dgm:prSet presAssocID="{2F5EC168-92C0-48E1-9719-42EC265D9CC0}" presName="composite" presStyleCnt="0"/>
      <dgm:spPr/>
    </dgm:pt>
    <dgm:pt modelId="{941CB59B-AD64-477C-8470-8B127D5093AA}" type="pres">
      <dgm:prSet presAssocID="{2F5EC168-92C0-48E1-9719-42EC265D9CC0}" presName="LShape" presStyleLbl="alignNode1" presStyleIdx="2" presStyleCnt="7" custLinFactNeighborY="-86442"/>
      <dgm:spPr/>
    </dgm:pt>
    <dgm:pt modelId="{82148164-C02C-4ADC-BA20-3F3466B9F38E}" type="pres">
      <dgm:prSet presAssocID="{2F5EC168-92C0-48E1-9719-42EC265D9CC0}" presName="ParentText" presStyleLbl="revTx" presStyleIdx="1" presStyleCnt="4" custLinFactNeighborY="-63784">
        <dgm:presLayoutVars>
          <dgm:chMax val="0"/>
          <dgm:chPref val="0"/>
          <dgm:bulletEnabled val="1"/>
        </dgm:presLayoutVars>
      </dgm:prSet>
      <dgm:spPr/>
      <dgm:t>
        <a:bodyPr/>
        <a:lstStyle/>
        <a:p>
          <a:endParaRPr lang="en-US"/>
        </a:p>
      </dgm:t>
    </dgm:pt>
    <dgm:pt modelId="{6FD139E9-C929-4F8F-A670-4AA885740DA2}" type="pres">
      <dgm:prSet presAssocID="{2F5EC168-92C0-48E1-9719-42EC265D9CC0}" presName="Triangle" presStyleLbl="alignNode1" presStyleIdx="3" presStyleCnt="7" custAng="18976893" custLinFactY="-100000" custLinFactNeighborY="-157668"/>
      <dgm:spPr/>
    </dgm:pt>
    <dgm:pt modelId="{49E96F84-9306-49F7-AA68-4BE7A960B79D}" type="pres">
      <dgm:prSet presAssocID="{329BB3CC-638F-4255-A80D-C98B614D3E91}" presName="sibTrans" presStyleCnt="0"/>
      <dgm:spPr/>
    </dgm:pt>
    <dgm:pt modelId="{10887B20-14A0-4E47-AD63-9226274595C8}" type="pres">
      <dgm:prSet presAssocID="{329BB3CC-638F-4255-A80D-C98B614D3E91}" presName="space" presStyleCnt="0"/>
      <dgm:spPr/>
    </dgm:pt>
    <dgm:pt modelId="{54504434-147D-487C-89E8-6EF972B8DAE0}" type="pres">
      <dgm:prSet presAssocID="{2FB3CE91-B172-4152-A049-2888111A3395}" presName="composite" presStyleCnt="0"/>
      <dgm:spPr/>
    </dgm:pt>
    <dgm:pt modelId="{727B15D6-0DC1-441E-B47F-A852FD3B0BD8}" type="pres">
      <dgm:prSet presAssocID="{2FB3CE91-B172-4152-A049-2888111A3395}" presName="LShape" presStyleLbl="alignNode1" presStyleIdx="4" presStyleCnt="7" custLinFactNeighborY="-40172"/>
      <dgm:spPr/>
    </dgm:pt>
    <dgm:pt modelId="{5CE857C7-F23E-4A3D-891D-8F875A9E8012}" type="pres">
      <dgm:prSet presAssocID="{2FB3CE91-B172-4152-A049-2888111A3395}" presName="ParentText" presStyleLbl="revTx" presStyleIdx="2" presStyleCnt="4" custLinFactNeighborY="-29225">
        <dgm:presLayoutVars>
          <dgm:chMax val="0"/>
          <dgm:chPref val="0"/>
          <dgm:bulletEnabled val="1"/>
        </dgm:presLayoutVars>
      </dgm:prSet>
      <dgm:spPr/>
      <dgm:t>
        <a:bodyPr/>
        <a:lstStyle/>
        <a:p>
          <a:endParaRPr lang="en-US"/>
        </a:p>
      </dgm:t>
    </dgm:pt>
    <dgm:pt modelId="{00647F2B-07B1-4696-95D7-78BF4EBF8C4E}" type="pres">
      <dgm:prSet presAssocID="{2FB3CE91-B172-4152-A049-2888111A3395}" presName="Triangle" presStyleLbl="alignNode1" presStyleIdx="5" presStyleCnt="7" custAng="18958875" custLinFactY="-21629" custLinFactNeighborY="-100000"/>
      <dgm:spPr/>
    </dgm:pt>
    <dgm:pt modelId="{529C5327-5065-47C5-AAE3-DF90C855EDAD}" type="pres">
      <dgm:prSet presAssocID="{BCA201A9-CC69-4C24-9DFE-8A8DD9597CEB}" presName="sibTrans" presStyleCnt="0"/>
      <dgm:spPr/>
    </dgm:pt>
    <dgm:pt modelId="{20E9AB9A-A736-4000-87AF-4994151509A1}" type="pres">
      <dgm:prSet presAssocID="{BCA201A9-CC69-4C24-9DFE-8A8DD9597CEB}" presName="space" presStyleCnt="0"/>
      <dgm:spPr/>
    </dgm:pt>
    <dgm:pt modelId="{4A9B5D58-D884-40D8-A9A5-727A2DF3DF17}" type="pres">
      <dgm:prSet presAssocID="{18B480FA-623B-40B8-A9E5-2FE769BCA4E1}" presName="composite" presStyleCnt="0"/>
      <dgm:spPr/>
    </dgm:pt>
    <dgm:pt modelId="{F483A01D-EF54-488E-A5A7-5B58AAEDF64A}" type="pres">
      <dgm:prSet presAssocID="{18B480FA-623B-40B8-A9E5-2FE769BCA4E1}" presName="LShape" presStyleLbl="alignNode1" presStyleIdx="6" presStyleCnt="7" custLinFactNeighborY="5661"/>
      <dgm:spPr/>
    </dgm:pt>
    <dgm:pt modelId="{DD56D706-31D1-4BA9-9CA8-D73ECCDB5A83}" type="pres">
      <dgm:prSet presAssocID="{18B480FA-623B-40B8-A9E5-2FE769BCA4E1}" presName="ParentText" presStyleLbl="revTx" presStyleIdx="3" presStyleCnt="4" custLinFactNeighborY="4299">
        <dgm:presLayoutVars>
          <dgm:chMax val="0"/>
          <dgm:chPref val="0"/>
          <dgm:bulletEnabled val="1"/>
        </dgm:presLayoutVars>
      </dgm:prSet>
      <dgm:spPr/>
      <dgm:t>
        <a:bodyPr/>
        <a:lstStyle/>
        <a:p>
          <a:endParaRPr lang="en-US"/>
        </a:p>
      </dgm:t>
    </dgm:pt>
  </dgm:ptLst>
  <dgm:cxnLst>
    <dgm:cxn modelId="{7A7DB89D-32D9-4DCB-B36C-A54059B5080C}" srcId="{8514B48B-6B61-4946-B399-1B2797511543}" destId="{F4CE0AB8-F06B-4CAD-9AF3-89796D685FA0}" srcOrd="0" destOrd="0" parTransId="{8697464E-0401-4C48-8662-BD8718C381FD}" sibTransId="{EFB67745-8609-4E4C-9848-73A280F93D57}"/>
    <dgm:cxn modelId="{09A526B4-F3C1-4EDA-9D57-F03B03193BE5}" type="presOf" srcId="{18B480FA-623B-40B8-A9E5-2FE769BCA4E1}" destId="{DD56D706-31D1-4BA9-9CA8-D73ECCDB5A83}" srcOrd="0" destOrd="0" presId="urn:microsoft.com/office/officeart/2009/3/layout/StepUpProcess"/>
    <dgm:cxn modelId="{539A9E71-85F0-4B6E-AB1E-518BDF835547}" srcId="{8514B48B-6B61-4946-B399-1B2797511543}" destId="{2FB3CE91-B172-4152-A049-2888111A3395}" srcOrd="2" destOrd="0" parTransId="{6F3A6930-9217-4FF5-8F05-435A1319F15E}" sibTransId="{BCA201A9-CC69-4C24-9DFE-8A8DD9597CEB}"/>
    <dgm:cxn modelId="{5F48E14E-FB3B-4925-86E0-99F3296AEB99}" type="presOf" srcId="{F4CE0AB8-F06B-4CAD-9AF3-89796D685FA0}" destId="{097832B6-A966-48A7-A389-824C17E057F5}" srcOrd="0" destOrd="0" presId="urn:microsoft.com/office/officeart/2009/3/layout/StepUpProcess"/>
    <dgm:cxn modelId="{C3A2F1A5-4876-4510-A887-859D5F30B2CD}" type="presOf" srcId="{2F5EC168-92C0-48E1-9719-42EC265D9CC0}" destId="{82148164-C02C-4ADC-BA20-3F3466B9F38E}" srcOrd="0" destOrd="0" presId="urn:microsoft.com/office/officeart/2009/3/layout/StepUpProcess"/>
    <dgm:cxn modelId="{F9AA4CF0-2C76-4506-AB6D-FEB231D32090}" type="presOf" srcId="{8514B48B-6B61-4946-B399-1B2797511543}" destId="{37001AB0-002A-4ED5-8E76-06E85F90A5AC}" srcOrd="0" destOrd="0" presId="urn:microsoft.com/office/officeart/2009/3/layout/StepUpProcess"/>
    <dgm:cxn modelId="{22723DDD-79ED-4EF1-9235-61D0BF80843B}" srcId="{8514B48B-6B61-4946-B399-1B2797511543}" destId="{18B480FA-623B-40B8-A9E5-2FE769BCA4E1}" srcOrd="3" destOrd="0" parTransId="{DAAC818F-F792-44F8-88E2-DDCA88E0F30B}" sibTransId="{858F9CCC-1A28-443E-A09B-5163E3135EEC}"/>
    <dgm:cxn modelId="{A8EC007F-A935-4C0A-9048-C032D4F14A7F}" srcId="{8514B48B-6B61-4946-B399-1B2797511543}" destId="{2F5EC168-92C0-48E1-9719-42EC265D9CC0}" srcOrd="1" destOrd="0" parTransId="{F1BDA1C8-D100-4EB4-8F1D-4F24C20D4D57}" sibTransId="{329BB3CC-638F-4255-A80D-C98B614D3E91}"/>
    <dgm:cxn modelId="{82A7AE9F-E2CF-4EC5-B932-9144BF6458C6}" type="presOf" srcId="{2FB3CE91-B172-4152-A049-2888111A3395}" destId="{5CE857C7-F23E-4A3D-891D-8F875A9E8012}" srcOrd="0" destOrd="0" presId="urn:microsoft.com/office/officeart/2009/3/layout/StepUpProcess"/>
    <dgm:cxn modelId="{6EC65693-F93A-457A-B893-F1DDB8A4AC1B}" type="presParOf" srcId="{37001AB0-002A-4ED5-8E76-06E85F90A5AC}" destId="{8597C905-917F-4C1B-8DE0-96D83EE2CD3D}" srcOrd="0" destOrd="0" presId="urn:microsoft.com/office/officeart/2009/3/layout/StepUpProcess"/>
    <dgm:cxn modelId="{EC92E087-EB52-43A8-BAAF-F7687FCF55AE}" type="presParOf" srcId="{8597C905-917F-4C1B-8DE0-96D83EE2CD3D}" destId="{D4F09E8E-4B16-4C82-A61C-91E0F6B11E24}" srcOrd="0" destOrd="0" presId="urn:microsoft.com/office/officeart/2009/3/layout/StepUpProcess"/>
    <dgm:cxn modelId="{15EC1AE9-01D0-4A8D-8CC3-F813CC3F4E07}" type="presParOf" srcId="{8597C905-917F-4C1B-8DE0-96D83EE2CD3D}" destId="{097832B6-A966-48A7-A389-824C17E057F5}" srcOrd="1" destOrd="0" presId="urn:microsoft.com/office/officeart/2009/3/layout/StepUpProcess"/>
    <dgm:cxn modelId="{328433F6-270A-4C90-95E6-839AA35350E4}" type="presParOf" srcId="{8597C905-917F-4C1B-8DE0-96D83EE2CD3D}" destId="{4BEC259F-A18F-4995-86BF-26E554C357F3}" srcOrd="2" destOrd="0" presId="urn:microsoft.com/office/officeart/2009/3/layout/StepUpProcess"/>
    <dgm:cxn modelId="{192AEE62-8CA6-41C9-8A53-E6993B5C1DF0}" type="presParOf" srcId="{37001AB0-002A-4ED5-8E76-06E85F90A5AC}" destId="{F4E47B22-4DCE-47AC-A042-4D7329C83087}" srcOrd="1" destOrd="0" presId="urn:microsoft.com/office/officeart/2009/3/layout/StepUpProcess"/>
    <dgm:cxn modelId="{15C6B898-A288-4D2B-AD72-485060DF0288}" type="presParOf" srcId="{F4E47B22-4DCE-47AC-A042-4D7329C83087}" destId="{D7CEE393-F9E5-46B0-BA5F-ED2B99E465B0}" srcOrd="0" destOrd="0" presId="urn:microsoft.com/office/officeart/2009/3/layout/StepUpProcess"/>
    <dgm:cxn modelId="{480359A9-EECF-40CB-A313-647055F3F6A4}" type="presParOf" srcId="{37001AB0-002A-4ED5-8E76-06E85F90A5AC}" destId="{BE672A0A-48FA-4FC1-8AAE-990BB0EF2E61}" srcOrd="2" destOrd="0" presId="urn:microsoft.com/office/officeart/2009/3/layout/StepUpProcess"/>
    <dgm:cxn modelId="{6C37CA4A-4B00-4094-98D7-1A4CB8D61DA9}" type="presParOf" srcId="{BE672A0A-48FA-4FC1-8AAE-990BB0EF2E61}" destId="{941CB59B-AD64-477C-8470-8B127D5093AA}" srcOrd="0" destOrd="0" presId="urn:microsoft.com/office/officeart/2009/3/layout/StepUpProcess"/>
    <dgm:cxn modelId="{6FC802A2-FD65-4498-B0E1-1E2C0D817369}" type="presParOf" srcId="{BE672A0A-48FA-4FC1-8AAE-990BB0EF2E61}" destId="{82148164-C02C-4ADC-BA20-3F3466B9F38E}" srcOrd="1" destOrd="0" presId="urn:microsoft.com/office/officeart/2009/3/layout/StepUpProcess"/>
    <dgm:cxn modelId="{01D9510F-0DE5-4FFC-8776-F29BDE1B8A9C}" type="presParOf" srcId="{BE672A0A-48FA-4FC1-8AAE-990BB0EF2E61}" destId="{6FD139E9-C929-4F8F-A670-4AA885740DA2}" srcOrd="2" destOrd="0" presId="urn:microsoft.com/office/officeart/2009/3/layout/StepUpProcess"/>
    <dgm:cxn modelId="{4CF6ED72-47A9-46DF-8ADC-25B4E91215B0}" type="presParOf" srcId="{37001AB0-002A-4ED5-8E76-06E85F90A5AC}" destId="{49E96F84-9306-49F7-AA68-4BE7A960B79D}" srcOrd="3" destOrd="0" presId="urn:microsoft.com/office/officeart/2009/3/layout/StepUpProcess"/>
    <dgm:cxn modelId="{DC36D9B2-E8AF-459F-B822-2E6C9567360F}" type="presParOf" srcId="{49E96F84-9306-49F7-AA68-4BE7A960B79D}" destId="{10887B20-14A0-4E47-AD63-9226274595C8}" srcOrd="0" destOrd="0" presId="urn:microsoft.com/office/officeart/2009/3/layout/StepUpProcess"/>
    <dgm:cxn modelId="{44A6F730-4439-4D50-85BE-73BDD01C1368}" type="presParOf" srcId="{37001AB0-002A-4ED5-8E76-06E85F90A5AC}" destId="{54504434-147D-487C-89E8-6EF972B8DAE0}" srcOrd="4" destOrd="0" presId="urn:microsoft.com/office/officeart/2009/3/layout/StepUpProcess"/>
    <dgm:cxn modelId="{412CA8E4-A0FD-4363-80D9-D2B4B32F935F}" type="presParOf" srcId="{54504434-147D-487C-89E8-6EF972B8DAE0}" destId="{727B15D6-0DC1-441E-B47F-A852FD3B0BD8}" srcOrd="0" destOrd="0" presId="urn:microsoft.com/office/officeart/2009/3/layout/StepUpProcess"/>
    <dgm:cxn modelId="{45CB3131-97EA-4681-80AE-A78898E34CEE}" type="presParOf" srcId="{54504434-147D-487C-89E8-6EF972B8DAE0}" destId="{5CE857C7-F23E-4A3D-891D-8F875A9E8012}" srcOrd="1" destOrd="0" presId="urn:microsoft.com/office/officeart/2009/3/layout/StepUpProcess"/>
    <dgm:cxn modelId="{C637B9EA-3479-4EC1-9922-77C53D97F10A}" type="presParOf" srcId="{54504434-147D-487C-89E8-6EF972B8DAE0}" destId="{00647F2B-07B1-4696-95D7-78BF4EBF8C4E}" srcOrd="2" destOrd="0" presId="urn:microsoft.com/office/officeart/2009/3/layout/StepUpProcess"/>
    <dgm:cxn modelId="{A0659F1F-045D-47C5-834F-5EC121FCECA0}" type="presParOf" srcId="{37001AB0-002A-4ED5-8E76-06E85F90A5AC}" destId="{529C5327-5065-47C5-AAE3-DF90C855EDAD}" srcOrd="5" destOrd="0" presId="urn:microsoft.com/office/officeart/2009/3/layout/StepUpProcess"/>
    <dgm:cxn modelId="{033682D6-2AD2-40B2-8F25-782D87470058}" type="presParOf" srcId="{529C5327-5065-47C5-AAE3-DF90C855EDAD}" destId="{20E9AB9A-A736-4000-87AF-4994151509A1}" srcOrd="0" destOrd="0" presId="urn:microsoft.com/office/officeart/2009/3/layout/StepUpProcess"/>
    <dgm:cxn modelId="{01D65332-58C3-4D2E-85AF-6E14A3FB59CD}" type="presParOf" srcId="{37001AB0-002A-4ED5-8E76-06E85F90A5AC}" destId="{4A9B5D58-D884-40D8-A9A5-727A2DF3DF17}" srcOrd="6" destOrd="0" presId="urn:microsoft.com/office/officeart/2009/3/layout/StepUpProcess"/>
    <dgm:cxn modelId="{22EB816B-053B-4383-ABE3-2793AC35658D}" type="presParOf" srcId="{4A9B5D58-D884-40D8-A9A5-727A2DF3DF17}" destId="{F483A01D-EF54-488E-A5A7-5B58AAEDF64A}" srcOrd="0" destOrd="0" presId="urn:microsoft.com/office/officeart/2009/3/layout/StepUpProcess"/>
    <dgm:cxn modelId="{D1C734BF-8AAD-4B5A-A659-7D11664715ED}" type="presParOf" srcId="{4A9B5D58-D884-40D8-A9A5-727A2DF3DF17}" destId="{DD56D706-31D1-4BA9-9CA8-D73ECCDB5A83}"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F09E8E-4B16-4C82-A61C-91E0F6B11E24}">
      <dsp:nvSpPr>
        <dsp:cNvPr id="0" name=""/>
        <dsp:cNvSpPr/>
      </dsp:nvSpPr>
      <dsp:spPr>
        <a:xfrm rot="5400000">
          <a:off x="442135" y="-177290"/>
          <a:ext cx="1325169" cy="2205052"/>
        </a:xfrm>
        <a:prstGeom prst="corner">
          <a:avLst>
            <a:gd name="adj1" fmla="val 16120"/>
            <a:gd name="adj2" fmla="val 1611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097832B6-A966-48A7-A389-824C17E057F5}">
      <dsp:nvSpPr>
        <dsp:cNvPr id="0" name=""/>
        <dsp:cNvSpPr/>
      </dsp:nvSpPr>
      <dsp:spPr>
        <a:xfrm>
          <a:off x="220931" y="511311"/>
          <a:ext cx="1990733" cy="1744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just" defTabSz="533400">
            <a:lnSpc>
              <a:spcPct val="90000"/>
            </a:lnSpc>
            <a:spcBef>
              <a:spcPct val="0"/>
            </a:spcBef>
            <a:spcAft>
              <a:spcPct val="35000"/>
            </a:spcAft>
          </a:pPr>
          <a:r>
            <a:rPr lang="en-US" sz="1200" kern="1200" dirty="0" smtClean="0"/>
            <a:t>- Source file is received from the client</a:t>
          </a:r>
        </a:p>
        <a:p>
          <a:pPr lvl="0" algn="just" defTabSz="533400">
            <a:lnSpc>
              <a:spcPct val="90000"/>
            </a:lnSpc>
            <a:spcBef>
              <a:spcPct val="0"/>
            </a:spcBef>
            <a:spcAft>
              <a:spcPct val="35000"/>
            </a:spcAft>
          </a:pPr>
          <a:r>
            <a:rPr lang="en-US" sz="1200" kern="1200" dirty="0" smtClean="0"/>
            <a:t>- Files accepted in all formats including word, PDF, JPEG, DTP Open file or any other format, as required by the client</a:t>
          </a:r>
          <a:endParaRPr lang="en-US" sz="1200" kern="1200" dirty="0"/>
        </a:p>
      </dsp:txBody>
      <dsp:txXfrm>
        <a:off x="220931" y="511311"/>
        <a:ext cx="1990733" cy="1744994"/>
      </dsp:txXfrm>
    </dsp:sp>
    <dsp:sp modelId="{4BEC259F-A18F-4995-86BF-26E554C357F3}">
      <dsp:nvSpPr>
        <dsp:cNvPr id="0" name=""/>
        <dsp:cNvSpPr/>
      </dsp:nvSpPr>
      <dsp:spPr>
        <a:xfrm rot="18836184">
          <a:off x="1836055" y="-180541"/>
          <a:ext cx="375610" cy="375610"/>
        </a:xfrm>
        <a:prstGeom prst="triangle">
          <a:avLst>
            <a:gd name="adj" fmla="val 10000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941CB59B-AD64-477C-8470-8B127D5093AA}">
      <dsp:nvSpPr>
        <dsp:cNvPr id="0" name=""/>
        <dsp:cNvSpPr/>
      </dsp:nvSpPr>
      <dsp:spPr>
        <a:xfrm rot="5400000">
          <a:off x="2879182" y="-170364"/>
          <a:ext cx="1325169" cy="2205052"/>
        </a:xfrm>
        <a:prstGeom prst="corner">
          <a:avLst>
            <a:gd name="adj1" fmla="val 16120"/>
            <a:gd name="adj2" fmla="val 1611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82148164-C02C-4ADC-BA20-3F3466B9F38E}">
      <dsp:nvSpPr>
        <dsp:cNvPr id="0" name=""/>
        <dsp:cNvSpPr/>
      </dsp:nvSpPr>
      <dsp:spPr>
        <a:xfrm>
          <a:off x="2657978" y="520946"/>
          <a:ext cx="1990733" cy="1744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just" defTabSz="533400">
            <a:lnSpc>
              <a:spcPct val="90000"/>
            </a:lnSpc>
            <a:spcBef>
              <a:spcPct val="0"/>
            </a:spcBef>
            <a:spcAft>
              <a:spcPct val="35000"/>
            </a:spcAft>
          </a:pPr>
          <a:r>
            <a:rPr lang="en-US" sz="1200" kern="1200" dirty="0" smtClean="0"/>
            <a:t>- File is sent to the translator in word format for translation</a:t>
          </a:r>
        </a:p>
        <a:p>
          <a:pPr lvl="0" algn="just" defTabSz="533400">
            <a:lnSpc>
              <a:spcPct val="90000"/>
            </a:lnSpc>
            <a:spcBef>
              <a:spcPct val="0"/>
            </a:spcBef>
            <a:spcAft>
              <a:spcPct val="35000"/>
            </a:spcAft>
          </a:pPr>
          <a:r>
            <a:rPr lang="en-US" sz="1200" kern="1200" dirty="0" smtClean="0"/>
            <a:t>- LINGVOPEDIA uses only certified and trusted translators to maintain quality and ensure confidentiality of the document</a:t>
          </a:r>
        </a:p>
        <a:p>
          <a:pPr lvl="0" algn="l" defTabSz="533400">
            <a:lnSpc>
              <a:spcPct val="90000"/>
            </a:lnSpc>
            <a:spcBef>
              <a:spcPct val="0"/>
            </a:spcBef>
            <a:spcAft>
              <a:spcPct val="35000"/>
            </a:spcAft>
          </a:pPr>
          <a:endParaRPr lang="en-US" sz="1200" kern="1200" dirty="0"/>
        </a:p>
      </dsp:txBody>
      <dsp:txXfrm>
        <a:off x="2657978" y="520946"/>
        <a:ext cx="1990733" cy="1744994"/>
      </dsp:txXfrm>
    </dsp:sp>
    <dsp:sp modelId="{6FD139E9-C929-4F8F-A670-4AA885740DA2}">
      <dsp:nvSpPr>
        <dsp:cNvPr id="0" name=""/>
        <dsp:cNvSpPr/>
      </dsp:nvSpPr>
      <dsp:spPr>
        <a:xfrm rot="18976893">
          <a:off x="4273102" y="-155026"/>
          <a:ext cx="375610" cy="375610"/>
        </a:xfrm>
        <a:prstGeom prst="triangle">
          <a:avLst>
            <a:gd name="adj" fmla="val 10000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727B15D6-0DC1-441E-B47F-A852FD3B0BD8}">
      <dsp:nvSpPr>
        <dsp:cNvPr id="0" name=""/>
        <dsp:cNvSpPr/>
      </dsp:nvSpPr>
      <dsp:spPr>
        <a:xfrm rot="5400000">
          <a:off x="5316229" y="-160257"/>
          <a:ext cx="1325169" cy="2205052"/>
        </a:xfrm>
        <a:prstGeom prst="corner">
          <a:avLst>
            <a:gd name="adj1" fmla="val 16120"/>
            <a:gd name="adj2" fmla="val 1611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5CE857C7-F23E-4A3D-891D-8F875A9E8012}">
      <dsp:nvSpPr>
        <dsp:cNvPr id="0" name=""/>
        <dsp:cNvSpPr/>
      </dsp:nvSpPr>
      <dsp:spPr>
        <a:xfrm>
          <a:off x="5095025" y="520950"/>
          <a:ext cx="1990733" cy="1744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just" defTabSz="533400">
            <a:lnSpc>
              <a:spcPct val="90000"/>
            </a:lnSpc>
            <a:spcBef>
              <a:spcPct val="0"/>
            </a:spcBef>
            <a:spcAft>
              <a:spcPct val="35000"/>
            </a:spcAft>
          </a:pPr>
          <a:r>
            <a:rPr lang="en-US" sz="1200" kern="1200" dirty="0" smtClean="0"/>
            <a:t>- Type setting or formatting changes as-per the job-work requirement are done by a dedicated internal team</a:t>
          </a:r>
        </a:p>
        <a:p>
          <a:pPr lvl="0" algn="just" defTabSz="533400">
            <a:lnSpc>
              <a:spcPct val="90000"/>
            </a:lnSpc>
            <a:spcBef>
              <a:spcPct val="0"/>
            </a:spcBef>
            <a:spcAft>
              <a:spcPct val="35000"/>
            </a:spcAft>
          </a:pPr>
          <a:r>
            <a:rPr lang="en-US" sz="1200" kern="1200" dirty="0" smtClean="0"/>
            <a:t>- Experts at LINGVOPEDIA provide utmost care and constant monitoring all through the process</a:t>
          </a:r>
          <a:endParaRPr lang="en-US" sz="1200" kern="1200" dirty="0"/>
        </a:p>
      </dsp:txBody>
      <dsp:txXfrm>
        <a:off x="5095025" y="520950"/>
        <a:ext cx="1990733" cy="1744994"/>
      </dsp:txXfrm>
    </dsp:sp>
    <dsp:sp modelId="{00647F2B-07B1-4696-95D7-78BF4EBF8C4E}">
      <dsp:nvSpPr>
        <dsp:cNvPr id="0" name=""/>
        <dsp:cNvSpPr/>
      </dsp:nvSpPr>
      <dsp:spPr>
        <a:xfrm rot="18958875">
          <a:off x="6710149" y="-183256"/>
          <a:ext cx="375610" cy="375610"/>
        </a:xfrm>
        <a:prstGeom prst="triangle">
          <a:avLst>
            <a:gd name="adj" fmla="val 10000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F483A01D-EF54-488E-A5A7-5B58AAEDF64A}">
      <dsp:nvSpPr>
        <dsp:cNvPr id="0" name=""/>
        <dsp:cNvSpPr/>
      </dsp:nvSpPr>
      <dsp:spPr>
        <a:xfrm rot="5400000">
          <a:off x="7753276" y="-155942"/>
          <a:ext cx="1325169" cy="2205052"/>
        </a:xfrm>
        <a:prstGeom prst="corner">
          <a:avLst>
            <a:gd name="adj1" fmla="val 16120"/>
            <a:gd name="adj2" fmla="val 1611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DD56D706-31D1-4BA9-9CA8-D73ECCDB5A83}">
      <dsp:nvSpPr>
        <dsp:cNvPr id="0" name=""/>
        <dsp:cNvSpPr/>
      </dsp:nvSpPr>
      <dsp:spPr>
        <a:xfrm>
          <a:off x="7532072" y="502892"/>
          <a:ext cx="1990733" cy="1744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just" defTabSz="533400">
            <a:lnSpc>
              <a:spcPct val="90000"/>
            </a:lnSpc>
            <a:spcBef>
              <a:spcPct val="0"/>
            </a:spcBef>
            <a:spcAft>
              <a:spcPct val="35000"/>
            </a:spcAft>
          </a:pPr>
          <a:r>
            <a:rPr lang="en-US" sz="1200" kern="1200" dirty="0" smtClean="0"/>
            <a:t>- Type-set file is sent to a different translator</a:t>
          </a:r>
        </a:p>
        <a:p>
          <a:pPr lvl="0" algn="just" defTabSz="533400">
            <a:lnSpc>
              <a:spcPct val="90000"/>
            </a:lnSpc>
            <a:spcBef>
              <a:spcPct val="0"/>
            </a:spcBef>
            <a:spcAft>
              <a:spcPct val="35000"/>
            </a:spcAft>
          </a:pPr>
          <a:r>
            <a:rPr lang="en-US" sz="1200" kern="1200" dirty="0" smtClean="0"/>
            <a:t>- Proof-reading by a different translator ensures elimination of all remaining errors (if any). </a:t>
          </a:r>
        </a:p>
        <a:p>
          <a:pPr lvl="0" algn="just" defTabSz="533400">
            <a:lnSpc>
              <a:spcPct val="90000"/>
            </a:lnSpc>
            <a:spcBef>
              <a:spcPct val="0"/>
            </a:spcBef>
            <a:spcAft>
              <a:spcPct val="35000"/>
            </a:spcAft>
          </a:pPr>
          <a:r>
            <a:rPr lang="en-US" sz="1200" kern="1200" dirty="0" smtClean="0"/>
            <a:t>- Final translated file is delivered to the client</a:t>
          </a:r>
          <a:endParaRPr lang="en-US" sz="1200" kern="1200" dirty="0"/>
        </a:p>
      </dsp:txBody>
      <dsp:txXfrm>
        <a:off x="7532072" y="502892"/>
        <a:ext cx="1990733" cy="1744994"/>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EA978E-B9E9-4B98-8E28-527147E5D8A1}" type="datetimeFigureOut">
              <a:rPr lang="en-US" smtClean="0"/>
              <a:pPr/>
              <a:t>10-Oct-23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4AA507-FB8E-4465-82BA-4F76EA2994EF}" type="slidenum">
              <a:rPr lang="en-US" smtClean="0"/>
              <a:pPr/>
              <a:t>‹#›</a:t>
            </a:fld>
            <a:endParaRPr lang="en-US"/>
          </a:p>
        </p:txBody>
      </p:sp>
    </p:spTree>
    <p:extLst>
      <p:ext uri="{BB962C8B-B14F-4D97-AF65-F5344CB8AC3E}">
        <p14:creationId xmlns:p14="http://schemas.microsoft.com/office/powerpoint/2010/main" val="2111886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4AA507-FB8E-4465-82BA-4F76EA2994EF}"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8D75DA0-EB00-4508-9EA7-ED2099A4F9CD}" type="datetimeFigureOut">
              <a:rPr lang="en-US" smtClean="0"/>
              <a:pPr/>
              <a:t>10-Oct-23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F4245E-03B5-410B-B122-DD17391B60D6}" type="slidenum">
              <a:rPr lang="en-US" smtClean="0"/>
              <a:pPr/>
              <a:t>‹#›</a:t>
            </a:fld>
            <a:endParaRPr lang="en-US"/>
          </a:p>
        </p:txBody>
      </p:sp>
    </p:spTree>
    <p:extLst>
      <p:ext uri="{BB962C8B-B14F-4D97-AF65-F5344CB8AC3E}">
        <p14:creationId xmlns:p14="http://schemas.microsoft.com/office/powerpoint/2010/main" val="184632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D75DA0-EB00-4508-9EA7-ED2099A4F9CD}" type="datetimeFigureOut">
              <a:rPr lang="en-US" smtClean="0"/>
              <a:pPr/>
              <a:t>10-Oct-23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F4245E-03B5-410B-B122-DD17391B60D6}" type="slidenum">
              <a:rPr lang="en-US" smtClean="0"/>
              <a:pPr/>
              <a:t>‹#›</a:t>
            </a:fld>
            <a:endParaRPr lang="en-US"/>
          </a:p>
        </p:txBody>
      </p:sp>
    </p:spTree>
    <p:extLst>
      <p:ext uri="{BB962C8B-B14F-4D97-AF65-F5344CB8AC3E}">
        <p14:creationId xmlns:p14="http://schemas.microsoft.com/office/powerpoint/2010/main" val="1131017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D75DA0-EB00-4508-9EA7-ED2099A4F9CD}" type="datetimeFigureOut">
              <a:rPr lang="en-US" smtClean="0"/>
              <a:pPr/>
              <a:t>10-Oct-23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F4245E-03B5-410B-B122-DD17391B60D6}" type="slidenum">
              <a:rPr lang="en-US" smtClean="0"/>
              <a:pPr/>
              <a:t>‹#›</a:t>
            </a:fld>
            <a:endParaRPr lang="en-US"/>
          </a:p>
        </p:txBody>
      </p:sp>
    </p:spTree>
    <p:extLst>
      <p:ext uri="{BB962C8B-B14F-4D97-AF65-F5344CB8AC3E}">
        <p14:creationId xmlns:p14="http://schemas.microsoft.com/office/powerpoint/2010/main" val="2056982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8D75DA0-EB00-4508-9EA7-ED2099A4F9CD}" type="datetimeFigureOut">
              <a:rPr lang="en-US" smtClean="0"/>
              <a:pPr/>
              <a:t>10-Oct-23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F4245E-03B5-410B-B122-DD17391B60D6}" type="slidenum">
              <a:rPr lang="en-US" smtClean="0"/>
              <a:pPr/>
              <a:t>‹#›</a:t>
            </a:fld>
            <a:endParaRPr lang="en-US"/>
          </a:p>
        </p:txBody>
      </p:sp>
    </p:spTree>
    <p:extLst>
      <p:ext uri="{BB962C8B-B14F-4D97-AF65-F5344CB8AC3E}">
        <p14:creationId xmlns:p14="http://schemas.microsoft.com/office/powerpoint/2010/main" val="3350549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8D75DA0-EB00-4508-9EA7-ED2099A4F9CD}" type="datetimeFigureOut">
              <a:rPr lang="en-US" smtClean="0"/>
              <a:pPr/>
              <a:t>10-Oct-23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F4245E-03B5-410B-B122-DD17391B60D6}" type="slidenum">
              <a:rPr lang="en-US" smtClean="0"/>
              <a:pPr/>
              <a:t>‹#›</a:t>
            </a:fld>
            <a:endParaRPr lang="en-US"/>
          </a:p>
        </p:txBody>
      </p:sp>
    </p:spTree>
    <p:extLst>
      <p:ext uri="{BB962C8B-B14F-4D97-AF65-F5344CB8AC3E}">
        <p14:creationId xmlns:p14="http://schemas.microsoft.com/office/powerpoint/2010/main" val="1462914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D75DA0-EB00-4508-9EA7-ED2099A4F9CD}" type="datetimeFigureOut">
              <a:rPr lang="en-US" smtClean="0"/>
              <a:pPr/>
              <a:t>10-Oct-23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F4245E-03B5-410B-B122-DD17391B60D6}" type="slidenum">
              <a:rPr lang="en-US" smtClean="0"/>
              <a:pPr/>
              <a:t>‹#›</a:t>
            </a:fld>
            <a:endParaRPr lang="en-US"/>
          </a:p>
        </p:txBody>
      </p:sp>
    </p:spTree>
    <p:extLst>
      <p:ext uri="{BB962C8B-B14F-4D97-AF65-F5344CB8AC3E}">
        <p14:creationId xmlns:p14="http://schemas.microsoft.com/office/powerpoint/2010/main" val="3950062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D75DA0-EB00-4508-9EA7-ED2099A4F9CD}" type="datetimeFigureOut">
              <a:rPr lang="en-US" smtClean="0"/>
              <a:pPr/>
              <a:t>10-Oct-23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F4245E-03B5-410B-B122-DD17391B60D6}" type="slidenum">
              <a:rPr lang="en-US" smtClean="0"/>
              <a:pPr/>
              <a:t>‹#›</a:t>
            </a:fld>
            <a:endParaRPr lang="en-US"/>
          </a:p>
        </p:txBody>
      </p:sp>
    </p:spTree>
    <p:extLst>
      <p:ext uri="{BB962C8B-B14F-4D97-AF65-F5344CB8AC3E}">
        <p14:creationId xmlns:p14="http://schemas.microsoft.com/office/powerpoint/2010/main" val="941585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D75DA0-EB00-4508-9EA7-ED2099A4F9CD}" type="datetimeFigureOut">
              <a:rPr lang="en-US" smtClean="0"/>
              <a:pPr/>
              <a:t>10-Oct-23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F4245E-03B5-410B-B122-DD17391B60D6}" type="slidenum">
              <a:rPr lang="en-US" smtClean="0"/>
              <a:pPr/>
              <a:t>‹#›</a:t>
            </a:fld>
            <a:endParaRPr lang="en-US"/>
          </a:p>
        </p:txBody>
      </p:sp>
    </p:spTree>
    <p:extLst>
      <p:ext uri="{BB962C8B-B14F-4D97-AF65-F5344CB8AC3E}">
        <p14:creationId xmlns:p14="http://schemas.microsoft.com/office/powerpoint/2010/main" val="3065270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D75DA0-EB00-4508-9EA7-ED2099A4F9CD}" type="datetimeFigureOut">
              <a:rPr lang="en-US" smtClean="0"/>
              <a:pPr/>
              <a:t>10-Oct-23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F4245E-03B5-410B-B122-DD17391B60D6}" type="slidenum">
              <a:rPr lang="en-US" smtClean="0"/>
              <a:pPr/>
              <a:t>‹#›</a:t>
            </a:fld>
            <a:endParaRPr lang="en-US"/>
          </a:p>
        </p:txBody>
      </p:sp>
    </p:spTree>
    <p:extLst>
      <p:ext uri="{BB962C8B-B14F-4D97-AF65-F5344CB8AC3E}">
        <p14:creationId xmlns:p14="http://schemas.microsoft.com/office/powerpoint/2010/main" val="2423540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D75DA0-EB00-4508-9EA7-ED2099A4F9CD}" type="datetimeFigureOut">
              <a:rPr lang="en-US" smtClean="0"/>
              <a:pPr/>
              <a:t>10-Oct-23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F4245E-03B5-410B-B122-DD17391B60D6}" type="slidenum">
              <a:rPr lang="en-US" smtClean="0"/>
              <a:pPr/>
              <a:t>‹#›</a:t>
            </a:fld>
            <a:endParaRPr lang="en-US"/>
          </a:p>
        </p:txBody>
      </p:sp>
    </p:spTree>
    <p:extLst>
      <p:ext uri="{BB962C8B-B14F-4D97-AF65-F5344CB8AC3E}">
        <p14:creationId xmlns:p14="http://schemas.microsoft.com/office/powerpoint/2010/main" val="2608366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D75DA0-EB00-4508-9EA7-ED2099A4F9CD}" type="datetimeFigureOut">
              <a:rPr lang="en-US" smtClean="0"/>
              <a:pPr/>
              <a:t>10-Oct-23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F4245E-03B5-410B-B122-DD17391B60D6}" type="slidenum">
              <a:rPr lang="en-US" smtClean="0"/>
              <a:pPr/>
              <a:t>‹#›</a:t>
            </a:fld>
            <a:endParaRPr lang="en-US"/>
          </a:p>
        </p:txBody>
      </p:sp>
    </p:spTree>
    <p:extLst>
      <p:ext uri="{BB962C8B-B14F-4D97-AF65-F5344CB8AC3E}">
        <p14:creationId xmlns:p14="http://schemas.microsoft.com/office/powerpoint/2010/main" val="2211378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90000"/>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D75DA0-EB00-4508-9EA7-ED2099A4F9CD}" type="datetimeFigureOut">
              <a:rPr lang="en-US" smtClean="0"/>
              <a:pPr/>
              <a:t>10-Oct-23</a:t>
            </a:fld>
            <a:endParaRPr lang="en-US"/>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F4245E-03B5-410B-B122-DD17391B60D6}" type="slidenum">
              <a:rPr lang="en-US" smtClean="0"/>
              <a:pPr/>
              <a:t>‹#›</a:t>
            </a:fld>
            <a:endParaRPr lang="en-US"/>
          </a:p>
        </p:txBody>
      </p:sp>
    </p:spTree>
    <p:extLst>
      <p:ext uri="{BB962C8B-B14F-4D97-AF65-F5344CB8AC3E}">
        <p14:creationId xmlns:p14="http://schemas.microsoft.com/office/powerpoint/2010/main" val="8855690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jpeg"/><Relationship Id="rId18" Type="http://schemas.openxmlformats.org/officeDocument/2006/relationships/image" Target="../media/image22.jpeg"/><Relationship Id="rId26" Type="http://schemas.openxmlformats.org/officeDocument/2006/relationships/image" Target="../media/image30.png"/><Relationship Id="rId3" Type="http://schemas.openxmlformats.org/officeDocument/2006/relationships/image" Target="../media/image7.jpeg"/><Relationship Id="rId21" Type="http://schemas.openxmlformats.org/officeDocument/2006/relationships/image" Target="../media/image25.jpeg"/><Relationship Id="rId7" Type="http://schemas.openxmlformats.org/officeDocument/2006/relationships/image" Target="../media/image11.jpeg"/><Relationship Id="rId12" Type="http://schemas.openxmlformats.org/officeDocument/2006/relationships/image" Target="../media/image16.jpeg"/><Relationship Id="rId17" Type="http://schemas.openxmlformats.org/officeDocument/2006/relationships/image" Target="../media/image21.jpeg"/><Relationship Id="rId25" Type="http://schemas.openxmlformats.org/officeDocument/2006/relationships/image" Target="../media/image29.png"/><Relationship Id="rId2" Type="http://schemas.openxmlformats.org/officeDocument/2006/relationships/image" Target="../media/image6.jpeg"/><Relationship Id="rId16" Type="http://schemas.openxmlformats.org/officeDocument/2006/relationships/image" Target="../media/image20.jpeg"/><Relationship Id="rId20" Type="http://schemas.openxmlformats.org/officeDocument/2006/relationships/image" Target="../media/image24.jpeg"/><Relationship Id="rId29"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image" Target="../media/image15.jpeg"/><Relationship Id="rId24" Type="http://schemas.openxmlformats.org/officeDocument/2006/relationships/image" Target="../media/image28.jpeg"/><Relationship Id="rId5" Type="http://schemas.openxmlformats.org/officeDocument/2006/relationships/image" Target="../media/image9.jpeg"/><Relationship Id="rId15" Type="http://schemas.openxmlformats.org/officeDocument/2006/relationships/image" Target="../media/image19.jpeg"/><Relationship Id="rId23" Type="http://schemas.openxmlformats.org/officeDocument/2006/relationships/image" Target="../media/image27.jpeg"/><Relationship Id="rId28" Type="http://schemas.openxmlformats.org/officeDocument/2006/relationships/image" Target="../media/image32.jpeg"/><Relationship Id="rId10" Type="http://schemas.openxmlformats.org/officeDocument/2006/relationships/image" Target="../media/image14.jpeg"/><Relationship Id="rId19" Type="http://schemas.openxmlformats.org/officeDocument/2006/relationships/image" Target="../media/image23.jpeg"/><Relationship Id="rId31" Type="http://schemas.openxmlformats.org/officeDocument/2006/relationships/image" Target="../media/image35.png"/><Relationship Id="rId4" Type="http://schemas.openxmlformats.org/officeDocument/2006/relationships/image" Target="../media/image8.jpeg"/><Relationship Id="rId9" Type="http://schemas.openxmlformats.org/officeDocument/2006/relationships/image" Target="../media/image13.jpeg"/><Relationship Id="rId14" Type="http://schemas.openxmlformats.org/officeDocument/2006/relationships/image" Target="../media/image18.jpeg"/><Relationship Id="rId22" Type="http://schemas.openxmlformats.org/officeDocument/2006/relationships/image" Target="../media/image26.jpeg"/><Relationship Id="rId27" Type="http://schemas.openxmlformats.org/officeDocument/2006/relationships/image" Target="../media/image31.png"/><Relationship Id="rId30" Type="http://schemas.openxmlformats.org/officeDocument/2006/relationships/image" Target="../media/image34.jpeg"/></Relationships>
</file>

<file path=ppt/slides/_rels/slide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447800"/>
            <a:ext cx="9905999" cy="5419105"/>
          </a:xfrm>
          <a:prstGeom prst="rect">
            <a:avLst/>
          </a:prstGeom>
        </p:spPr>
      </p:pic>
      <p:pic>
        <p:nvPicPr>
          <p:cNvPr id="4" name="Picture 3"/>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11111"/>
          <a:stretch/>
        </p:blipFill>
        <p:spPr>
          <a:xfrm>
            <a:off x="3079956" y="2173357"/>
            <a:ext cx="3746089" cy="1219200"/>
          </a:xfrm>
          <a:prstGeom prst="rect">
            <a:avLst/>
          </a:prstGeom>
        </p:spPr>
      </p:pic>
      <p:sp>
        <p:nvSpPr>
          <p:cNvPr id="2" name="TextBox 1"/>
          <p:cNvSpPr txBox="1"/>
          <p:nvPr/>
        </p:nvSpPr>
        <p:spPr>
          <a:xfrm>
            <a:off x="3295650" y="3429000"/>
            <a:ext cx="3344955" cy="369332"/>
          </a:xfrm>
          <a:prstGeom prst="rect">
            <a:avLst/>
          </a:prstGeom>
          <a:noFill/>
        </p:spPr>
        <p:txBody>
          <a:bodyPr wrap="none" rtlCol="0">
            <a:spAutoFit/>
          </a:bodyPr>
          <a:lstStyle/>
          <a:p>
            <a:pPr algn="just"/>
            <a:r>
              <a:rPr lang="en-US" dirty="0" smtClean="0"/>
              <a:t>Powered By Professional Linguists</a:t>
            </a:r>
            <a:endParaRPr lang="en-US" dirty="0"/>
          </a:p>
        </p:txBody>
      </p:sp>
      <p:sp>
        <p:nvSpPr>
          <p:cNvPr id="3" name="TextBox 2"/>
          <p:cNvSpPr txBox="1"/>
          <p:nvPr/>
        </p:nvSpPr>
        <p:spPr>
          <a:xfrm>
            <a:off x="228600" y="6576512"/>
            <a:ext cx="9524999" cy="430887"/>
          </a:xfrm>
          <a:prstGeom prst="rect">
            <a:avLst/>
          </a:prstGeom>
          <a:noFill/>
        </p:spPr>
        <p:txBody>
          <a:bodyPr wrap="square" rtlCol="0">
            <a:spAutoFit/>
          </a:bodyPr>
          <a:lstStyle/>
          <a:p>
            <a:r>
              <a:rPr lang="en-US" sz="1100" dirty="0" smtClean="0">
                <a:solidFill>
                  <a:schemeClr val="bg1"/>
                </a:solidFill>
              </a:rPr>
              <a:t>E-Mail</a:t>
            </a:r>
            <a:r>
              <a:rPr lang="en-US" sz="1100" dirty="0">
                <a:solidFill>
                  <a:schemeClr val="bg1"/>
                </a:solidFill>
              </a:rPr>
              <a:t>: info@lingvopedia.com </a:t>
            </a:r>
            <a:r>
              <a:rPr lang="en-US" sz="1100" dirty="0" smtClean="0">
                <a:solidFill>
                  <a:schemeClr val="bg1"/>
                </a:solidFill>
              </a:rPr>
              <a:t>			                                                                                                                                Web: www.lingvopedia.com 			</a:t>
            </a:r>
            <a:endParaRPr lang="en-US" sz="1100" dirty="0">
              <a:solidFill>
                <a:schemeClr val="bg1"/>
              </a:solidFill>
            </a:endParaRPr>
          </a:p>
        </p:txBody>
      </p:sp>
    </p:spTree>
    <p:extLst>
      <p:ext uri="{BB962C8B-B14F-4D97-AF65-F5344CB8AC3E}">
        <p14:creationId xmlns:p14="http://schemas.microsoft.com/office/powerpoint/2010/main" val="41230796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152400"/>
            <a:ext cx="6896100" cy="792162"/>
          </a:xfrm>
        </p:spPr>
        <p:txBody>
          <a:bodyPr/>
          <a:lstStyle/>
          <a:p>
            <a:pPr algn="r"/>
            <a:r>
              <a:rPr lang="en-US" b="1" dirty="0" smtClean="0"/>
              <a:t>ABOUT US</a:t>
            </a:r>
            <a:endParaRPr lang="en-US" b="1" dirty="0"/>
          </a:p>
        </p:txBody>
      </p:sp>
      <p:sp>
        <p:nvSpPr>
          <p:cNvPr id="4" name="Content Placeholder 3"/>
          <p:cNvSpPr>
            <a:spLocks noGrp="1"/>
          </p:cNvSpPr>
          <p:nvPr>
            <p:ph idx="1"/>
          </p:nvPr>
        </p:nvSpPr>
        <p:spPr>
          <a:xfrm>
            <a:off x="495300" y="1676400"/>
            <a:ext cx="8915400" cy="4191000"/>
          </a:xfrm>
        </p:spPr>
        <p:txBody>
          <a:bodyPr>
            <a:normAutofit/>
          </a:bodyPr>
          <a:lstStyle/>
          <a:p>
            <a:pPr marL="0" indent="0" algn="just">
              <a:lnSpc>
                <a:spcPts val="1900"/>
              </a:lnSpc>
              <a:spcBef>
                <a:spcPts val="0"/>
              </a:spcBef>
              <a:buNone/>
            </a:pPr>
            <a:r>
              <a:rPr lang="en-US" sz="1500" dirty="0" smtClean="0"/>
              <a:t>LINGVOPEDIA is a language solutions provider company. We have over a decade experience in the field of  language solutions, both in technical, as well as no-technical domains.</a:t>
            </a:r>
          </a:p>
          <a:p>
            <a:pPr marL="0" indent="0" algn="just">
              <a:lnSpc>
                <a:spcPts val="1900"/>
              </a:lnSpc>
              <a:spcBef>
                <a:spcPts val="0"/>
              </a:spcBef>
              <a:buNone/>
            </a:pPr>
            <a:endParaRPr lang="en-US" sz="1500" dirty="0"/>
          </a:p>
          <a:p>
            <a:pPr marL="0" indent="0" algn="just">
              <a:lnSpc>
                <a:spcPts val="1900"/>
              </a:lnSpc>
              <a:spcBef>
                <a:spcPts val="0"/>
              </a:spcBef>
              <a:buNone/>
            </a:pPr>
            <a:r>
              <a:rPr lang="en-US" sz="1500" dirty="0" smtClean="0"/>
              <a:t>Our strength lies in our well-networked team of free-lancers and dedicated in-house resources, who continuously coordinates with our pool of intellectual man-power to ensure delivery of quality work with-in committed time-frame. Also, our friendship with technology ensures that the quality of work is not just accurate but also consistent.</a:t>
            </a:r>
          </a:p>
          <a:p>
            <a:pPr marL="0" indent="0" algn="just">
              <a:lnSpc>
                <a:spcPts val="1900"/>
              </a:lnSpc>
              <a:spcBef>
                <a:spcPts val="0"/>
              </a:spcBef>
              <a:buNone/>
            </a:pPr>
            <a:endParaRPr lang="en-US" sz="1500" dirty="0"/>
          </a:p>
          <a:p>
            <a:pPr marL="0" indent="0" algn="just">
              <a:lnSpc>
                <a:spcPts val="1900"/>
              </a:lnSpc>
              <a:spcBef>
                <a:spcPts val="0"/>
              </a:spcBef>
              <a:buNone/>
            </a:pPr>
            <a:r>
              <a:rPr lang="en-US" sz="1500" dirty="0" smtClean="0"/>
              <a:t>LINGVOPEDIA is an ISO 9001-2015 certified company. However, this is not our bench-mark. It lies higher amongst a list of satisfied clients who speak well for our work. Eli Lilly, </a:t>
            </a:r>
            <a:r>
              <a:rPr lang="en-US" sz="1500" dirty="0" err="1" smtClean="0"/>
              <a:t>Anand</a:t>
            </a:r>
            <a:r>
              <a:rPr lang="en-US" sz="1500" dirty="0" smtClean="0"/>
              <a:t> </a:t>
            </a:r>
            <a:r>
              <a:rPr lang="en-US" sz="1200" dirty="0" smtClean="0"/>
              <a:t>&amp; </a:t>
            </a:r>
            <a:r>
              <a:rPr lang="en-US" sz="1500" dirty="0" err="1" smtClean="0"/>
              <a:t>Anand</a:t>
            </a:r>
            <a:r>
              <a:rPr lang="en-US" sz="1500" dirty="0" smtClean="0"/>
              <a:t>, ICICI, </a:t>
            </a:r>
            <a:r>
              <a:rPr lang="en-US" sz="1500" dirty="0" err="1" smtClean="0"/>
              <a:t>UniteHere</a:t>
            </a:r>
            <a:r>
              <a:rPr lang="en-US" sz="1500" dirty="0" smtClean="0"/>
              <a:t>, Cambridge, Oxford </a:t>
            </a:r>
            <a:r>
              <a:rPr lang="en-US" sz="1500" dirty="0" err="1" smtClean="0"/>
              <a:t>Unersity</a:t>
            </a:r>
            <a:r>
              <a:rPr lang="en-US" sz="1500" dirty="0" smtClean="0"/>
              <a:t> Press, Deloitte, </a:t>
            </a:r>
            <a:r>
              <a:rPr lang="en-US" sz="1500" dirty="0" err="1" smtClean="0"/>
              <a:t>Airtel</a:t>
            </a:r>
            <a:r>
              <a:rPr lang="en-US" sz="1500" dirty="0" smtClean="0"/>
              <a:t>, </a:t>
            </a:r>
            <a:r>
              <a:rPr lang="en-US" sz="1500" dirty="0" err="1" smtClean="0"/>
              <a:t>Asos</a:t>
            </a:r>
            <a:r>
              <a:rPr lang="en-US" sz="1500" dirty="0" smtClean="0"/>
              <a:t>, </a:t>
            </a:r>
            <a:r>
              <a:rPr lang="en-US" sz="1500" dirty="0" err="1" smtClean="0"/>
              <a:t>Quora</a:t>
            </a:r>
            <a:r>
              <a:rPr lang="en-US" sz="1500" dirty="0" smtClean="0"/>
              <a:t>, </a:t>
            </a:r>
            <a:r>
              <a:rPr lang="en-US" sz="1500" dirty="0" err="1" smtClean="0"/>
              <a:t>Brics</a:t>
            </a:r>
            <a:r>
              <a:rPr lang="en-US" sz="1500" dirty="0" smtClean="0"/>
              <a:t>, Mahindra, NHSRC, J.K. </a:t>
            </a:r>
            <a:r>
              <a:rPr lang="en-US" sz="1500" dirty="0" err="1" smtClean="0"/>
              <a:t>Tyre</a:t>
            </a:r>
            <a:r>
              <a:rPr lang="en-US" sz="1500" dirty="0" smtClean="0"/>
              <a:t>, Honda and Jindal group to name a few.</a:t>
            </a:r>
          </a:p>
          <a:p>
            <a:pPr marL="0" indent="0" algn="just">
              <a:lnSpc>
                <a:spcPts val="1900"/>
              </a:lnSpc>
              <a:spcBef>
                <a:spcPts val="0"/>
              </a:spcBef>
              <a:buNone/>
            </a:pPr>
            <a:endParaRPr lang="en-US" sz="1500" dirty="0"/>
          </a:p>
          <a:p>
            <a:pPr marL="0" indent="0" algn="just">
              <a:lnSpc>
                <a:spcPts val="1900"/>
              </a:lnSpc>
              <a:spcBef>
                <a:spcPts val="0"/>
              </a:spcBef>
              <a:buNone/>
            </a:pPr>
            <a:r>
              <a:rPr lang="en-US" sz="1500" dirty="0" smtClean="0"/>
              <a:t>We provide a wide forms of language solutions like translation, interpreting, voice-over, multi-lingual </a:t>
            </a:r>
            <a:r>
              <a:rPr lang="en-US" sz="1500" dirty="0"/>
              <a:t>d</a:t>
            </a:r>
            <a:r>
              <a:rPr lang="en-US" sz="1500" dirty="0" smtClean="0"/>
              <a:t>esktop publishing, transcription and other professional language services. We are a one-stop solution provider for all your language solutions.</a:t>
            </a:r>
          </a:p>
        </p:txBody>
      </p:sp>
    </p:spTree>
    <p:extLst>
      <p:ext uri="{BB962C8B-B14F-4D97-AF65-F5344CB8AC3E}">
        <p14:creationId xmlns:p14="http://schemas.microsoft.com/office/powerpoint/2010/main" val="17697742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152400"/>
            <a:ext cx="6896100" cy="792162"/>
          </a:xfrm>
        </p:spPr>
        <p:txBody>
          <a:bodyPr/>
          <a:lstStyle/>
          <a:p>
            <a:pPr algn="r"/>
            <a:r>
              <a:rPr lang="en-US" b="1" dirty="0" smtClean="0"/>
              <a:t>ABOUT US</a:t>
            </a:r>
            <a:endParaRPr lang="en-US" b="1" dirty="0"/>
          </a:p>
        </p:txBody>
      </p:sp>
      <p:sp>
        <p:nvSpPr>
          <p:cNvPr id="3" name="Content Placeholder 2"/>
          <p:cNvSpPr>
            <a:spLocks noGrp="1"/>
          </p:cNvSpPr>
          <p:nvPr>
            <p:ph idx="1"/>
          </p:nvPr>
        </p:nvSpPr>
        <p:spPr>
          <a:xfrm>
            <a:off x="457200" y="1407225"/>
            <a:ext cx="3200400" cy="4331525"/>
          </a:xfrm>
        </p:spPr>
        <p:txBody>
          <a:bodyPr>
            <a:noAutofit/>
          </a:bodyPr>
          <a:lstStyle/>
          <a:p>
            <a:pPr marL="0" indent="0" algn="r">
              <a:lnSpc>
                <a:spcPct val="150000"/>
              </a:lnSpc>
              <a:buNone/>
            </a:pPr>
            <a:r>
              <a:rPr lang="en-US" sz="1600" b="1" dirty="0" smtClean="0"/>
              <a:t>Since 2006</a:t>
            </a:r>
          </a:p>
          <a:p>
            <a:pPr marL="0" indent="0">
              <a:lnSpc>
                <a:spcPct val="150000"/>
              </a:lnSpc>
              <a:buNone/>
            </a:pPr>
            <a:endParaRPr lang="en-US" sz="800" b="1" dirty="0" smtClean="0"/>
          </a:p>
          <a:p>
            <a:pPr marL="0" indent="0" algn="just">
              <a:lnSpc>
                <a:spcPct val="150000"/>
              </a:lnSpc>
              <a:buNone/>
            </a:pPr>
            <a:r>
              <a:rPr lang="en-US" sz="1600" dirty="0" smtClean="0"/>
              <a:t>Founded by Mr. Rahul Malik, LINGVOPEDIA’s positive outlook is to make and create significant &amp; positive difference in the overall language needs of our clients and to become an acclaimed market leader in the field of linguistic services. </a:t>
            </a:r>
          </a:p>
        </p:txBody>
      </p:sp>
      <p:sp>
        <p:nvSpPr>
          <p:cNvPr id="7" name="Rectangle 3"/>
          <p:cNvSpPr txBox="1">
            <a:spLocks noChangeArrowheads="1"/>
          </p:cNvSpPr>
          <p:nvPr/>
        </p:nvSpPr>
        <p:spPr>
          <a:xfrm>
            <a:off x="4572000" y="1333500"/>
            <a:ext cx="4953000" cy="3962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170000"/>
              </a:lnSpc>
              <a:buFont typeface="Wingdings" pitchFamily="2" charset="2"/>
              <a:buNone/>
            </a:pPr>
            <a:r>
              <a:rPr lang="en-US" sz="1600" b="1" dirty="0" smtClean="0">
                <a:latin typeface="Adobe Gothic Std B" pitchFamily="34" charset="-128"/>
                <a:ea typeface="Adobe Gothic Std B" pitchFamily="34" charset="-128"/>
              </a:rPr>
              <a:t>Vision</a:t>
            </a:r>
          </a:p>
          <a:p>
            <a:pPr marL="0" indent="0" algn="ctr">
              <a:lnSpc>
                <a:spcPct val="150000"/>
              </a:lnSpc>
              <a:spcBef>
                <a:spcPts val="0"/>
              </a:spcBef>
              <a:buNone/>
            </a:pPr>
            <a:r>
              <a:rPr lang="en-US" sz="1400" dirty="0" smtClean="0">
                <a:ea typeface="Adobe Gothic Std B" pitchFamily="34" charset="-128"/>
              </a:rPr>
              <a:t>Our vision is to make and create significant &amp; positive difference in the overall needs of our Users and to become an acclaimed market leader in the field of language solution services.</a:t>
            </a:r>
          </a:p>
          <a:p>
            <a:pPr>
              <a:lnSpc>
                <a:spcPct val="170000"/>
              </a:lnSpc>
            </a:pPr>
            <a:endParaRPr lang="en-US" sz="1600" dirty="0" smtClean="0">
              <a:latin typeface="Adobe Gothic Std B" pitchFamily="34" charset="-128"/>
              <a:ea typeface="Adobe Gothic Std B" pitchFamily="34" charset="-128"/>
            </a:endParaRPr>
          </a:p>
          <a:p>
            <a:pPr algn="ctr">
              <a:lnSpc>
                <a:spcPct val="170000"/>
              </a:lnSpc>
              <a:buFont typeface="Wingdings" pitchFamily="2" charset="2"/>
              <a:buNone/>
            </a:pPr>
            <a:r>
              <a:rPr lang="en-US" sz="1600" b="1" dirty="0" smtClean="0">
                <a:latin typeface="Adobe Gothic Std B" pitchFamily="34" charset="-128"/>
                <a:ea typeface="Adobe Gothic Std B" pitchFamily="34" charset="-128"/>
              </a:rPr>
              <a:t>Mission</a:t>
            </a:r>
          </a:p>
          <a:p>
            <a:pPr marL="0" indent="0" algn="ctr">
              <a:lnSpc>
                <a:spcPct val="150000"/>
              </a:lnSpc>
              <a:spcBef>
                <a:spcPts val="0"/>
              </a:spcBef>
              <a:buNone/>
            </a:pPr>
            <a:r>
              <a:rPr lang="en-US" sz="1400" dirty="0">
                <a:ea typeface="Adobe Gothic Std B" pitchFamily="34" charset="-128"/>
              </a:rPr>
              <a:t>Our mission is to train and engage people &amp; resources of </a:t>
            </a:r>
            <a:r>
              <a:rPr lang="en-US" sz="1400" dirty="0" err="1">
                <a:ea typeface="Adobe Gothic Std B" pitchFamily="34" charset="-128"/>
              </a:rPr>
              <a:t>Lingvopedia</a:t>
            </a:r>
            <a:r>
              <a:rPr lang="en-US" sz="1400" dirty="0">
                <a:ea typeface="Adobe Gothic Std B" pitchFamily="34" charset="-128"/>
              </a:rPr>
              <a:t> in providing the highest standard and degree of linguistic solutions to its customers with consistent improvements.</a:t>
            </a:r>
          </a:p>
        </p:txBody>
      </p:sp>
      <p:cxnSp>
        <p:nvCxnSpPr>
          <p:cNvPr id="9" name="Straight Connector 8"/>
          <p:cNvCxnSpPr/>
          <p:nvPr/>
        </p:nvCxnSpPr>
        <p:spPr>
          <a:xfrm>
            <a:off x="4267200" y="1600200"/>
            <a:ext cx="0" cy="3581400"/>
          </a:xfrm>
          <a:prstGeom prst="line">
            <a:avLst/>
          </a:prstGeom>
          <a:ln>
            <a:solidFill>
              <a:srgbClr val="660066"/>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9101888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152400"/>
            <a:ext cx="6896100" cy="792162"/>
          </a:xfrm>
        </p:spPr>
        <p:txBody>
          <a:bodyPr/>
          <a:lstStyle/>
          <a:p>
            <a:pPr algn="r"/>
            <a:r>
              <a:rPr lang="en-US" b="1" dirty="0" smtClean="0"/>
              <a:t>SERVICES</a:t>
            </a:r>
            <a:endParaRPr lang="en-US" b="1" dirty="0"/>
          </a:p>
        </p:txBody>
      </p:sp>
      <p:sp>
        <p:nvSpPr>
          <p:cNvPr id="3" name="Content Placeholder 2"/>
          <p:cNvSpPr>
            <a:spLocks noGrp="1"/>
          </p:cNvSpPr>
          <p:nvPr>
            <p:ph idx="1"/>
          </p:nvPr>
        </p:nvSpPr>
        <p:spPr>
          <a:xfrm>
            <a:off x="304800" y="1307275"/>
            <a:ext cx="4038600" cy="4572000"/>
          </a:xfrm>
        </p:spPr>
        <p:txBody>
          <a:bodyPr>
            <a:noAutofit/>
          </a:bodyPr>
          <a:lstStyle/>
          <a:p>
            <a:pPr marL="0" indent="0">
              <a:lnSpc>
                <a:spcPct val="150000"/>
              </a:lnSpc>
              <a:buNone/>
            </a:pPr>
            <a:r>
              <a:rPr lang="en-US" sz="1600" b="1" dirty="0" smtClean="0"/>
              <a:t>We provide the following services in the field of language translation:</a:t>
            </a:r>
          </a:p>
          <a:p>
            <a:pPr>
              <a:lnSpc>
                <a:spcPct val="150000"/>
              </a:lnSpc>
              <a:buFont typeface="Wingdings" pitchFamily="2" charset="2"/>
              <a:buChar char="ü"/>
            </a:pPr>
            <a:r>
              <a:rPr lang="en-US" sz="1600" dirty="0" smtClean="0"/>
              <a:t>Professional Translation Services</a:t>
            </a:r>
          </a:p>
          <a:p>
            <a:pPr>
              <a:lnSpc>
                <a:spcPct val="150000"/>
              </a:lnSpc>
              <a:buFont typeface="Wingdings" pitchFamily="2" charset="2"/>
              <a:buChar char="ü"/>
            </a:pPr>
            <a:r>
              <a:rPr lang="en-US" sz="1600" dirty="0" smtClean="0"/>
              <a:t>Proof Reading and Editing Services</a:t>
            </a:r>
          </a:p>
          <a:p>
            <a:pPr>
              <a:lnSpc>
                <a:spcPct val="150000"/>
              </a:lnSpc>
              <a:buFont typeface="Wingdings" pitchFamily="2" charset="2"/>
              <a:buChar char="ü"/>
            </a:pPr>
            <a:r>
              <a:rPr lang="en-US" sz="1600" dirty="0" smtClean="0"/>
              <a:t>Multi-lingual DTP Services</a:t>
            </a:r>
          </a:p>
          <a:p>
            <a:pPr>
              <a:lnSpc>
                <a:spcPct val="150000"/>
              </a:lnSpc>
              <a:buFont typeface="Wingdings" pitchFamily="2" charset="2"/>
              <a:buChar char="ü"/>
            </a:pPr>
            <a:r>
              <a:rPr lang="en-US" sz="1600" dirty="0" smtClean="0"/>
              <a:t>Professional Interpretation Services</a:t>
            </a:r>
          </a:p>
          <a:p>
            <a:pPr>
              <a:lnSpc>
                <a:spcPct val="150000"/>
              </a:lnSpc>
              <a:buFont typeface="Wingdings" pitchFamily="2" charset="2"/>
              <a:buChar char="ü"/>
            </a:pPr>
            <a:r>
              <a:rPr lang="en-US" sz="1600" dirty="0" smtClean="0"/>
              <a:t>Translator Recruitment Services</a:t>
            </a:r>
          </a:p>
          <a:p>
            <a:pPr>
              <a:lnSpc>
                <a:spcPct val="150000"/>
              </a:lnSpc>
              <a:buFont typeface="Wingdings" pitchFamily="2" charset="2"/>
              <a:buChar char="ü"/>
            </a:pPr>
            <a:r>
              <a:rPr lang="en-US" sz="1600" dirty="0" smtClean="0"/>
              <a:t>Multi-lingual Transcription Services</a:t>
            </a:r>
          </a:p>
          <a:p>
            <a:pPr>
              <a:lnSpc>
                <a:spcPct val="150000"/>
              </a:lnSpc>
              <a:buFont typeface="Wingdings" pitchFamily="2" charset="2"/>
              <a:buChar char="ü"/>
            </a:pPr>
            <a:r>
              <a:rPr lang="en-US" sz="1600" dirty="0" smtClean="0"/>
              <a:t>Multi-lingual Subtitling Services</a:t>
            </a:r>
          </a:p>
          <a:p>
            <a:pPr>
              <a:lnSpc>
                <a:spcPct val="150000"/>
              </a:lnSpc>
              <a:buFont typeface="Wingdings" pitchFamily="2" charset="2"/>
              <a:buChar char="ü"/>
            </a:pPr>
            <a:r>
              <a:rPr lang="en-US" sz="1600" dirty="0" smtClean="0"/>
              <a:t>Multi-lingual Voiceover Services</a:t>
            </a:r>
          </a:p>
          <a:p>
            <a:pPr>
              <a:lnSpc>
                <a:spcPct val="150000"/>
              </a:lnSpc>
              <a:buFont typeface="Wingdings" pitchFamily="2" charset="2"/>
              <a:buChar char="ü"/>
            </a:pPr>
            <a:r>
              <a:rPr lang="en-US" sz="1600" dirty="0" smtClean="0"/>
              <a:t>Cultural and Language Training</a:t>
            </a:r>
          </a:p>
        </p:txBody>
      </p:sp>
      <p:sp>
        <p:nvSpPr>
          <p:cNvPr id="4" name="Content Placeholder 2"/>
          <p:cNvSpPr txBox="1">
            <a:spLocks/>
          </p:cNvSpPr>
          <p:nvPr/>
        </p:nvSpPr>
        <p:spPr>
          <a:xfrm>
            <a:off x="4724400" y="1219200"/>
            <a:ext cx="4953000" cy="4572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ts val="1800"/>
              </a:lnSpc>
              <a:spcBef>
                <a:spcPts val="0"/>
              </a:spcBef>
              <a:buNone/>
            </a:pPr>
            <a:r>
              <a:rPr lang="en-US" sz="1600" b="1" dirty="0" smtClean="0">
                <a:solidFill>
                  <a:schemeClr val="tx1">
                    <a:lumMod val="75000"/>
                    <a:lumOff val="25000"/>
                  </a:schemeClr>
                </a:solidFill>
              </a:rPr>
              <a:t>INDIAN LANGUAGES</a:t>
            </a:r>
          </a:p>
          <a:p>
            <a:pPr marL="0" indent="0" algn="ctr">
              <a:lnSpc>
                <a:spcPts val="1800"/>
              </a:lnSpc>
              <a:spcBef>
                <a:spcPts val="0"/>
              </a:spcBef>
              <a:buNone/>
            </a:pPr>
            <a:r>
              <a:rPr lang="en-US" sz="1100" dirty="0" smtClean="0">
                <a:solidFill>
                  <a:schemeClr val="tx1">
                    <a:lumMod val="75000"/>
                    <a:lumOff val="25000"/>
                  </a:schemeClr>
                </a:solidFill>
              </a:rPr>
              <a:t>ASSAMESE | BENGALI | GUJARATI| HINDI | KANNADA | MALAYALAM | MARATHI| ORIYA| PUNJABI | TAMIL | TELUGU | URDU</a:t>
            </a:r>
          </a:p>
          <a:p>
            <a:pPr marL="0" indent="0" algn="just">
              <a:lnSpc>
                <a:spcPts val="1800"/>
              </a:lnSpc>
              <a:spcBef>
                <a:spcPts val="0"/>
              </a:spcBef>
              <a:buNone/>
            </a:pPr>
            <a:endParaRPr lang="en-US" sz="1100" dirty="0" smtClean="0">
              <a:solidFill>
                <a:schemeClr val="tx1">
                  <a:lumMod val="75000"/>
                  <a:lumOff val="25000"/>
                </a:schemeClr>
              </a:solidFill>
            </a:endParaRPr>
          </a:p>
          <a:p>
            <a:pPr marL="0" indent="0" algn="ctr">
              <a:lnSpc>
                <a:spcPts val="1800"/>
              </a:lnSpc>
              <a:spcBef>
                <a:spcPts val="0"/>
              </a:spcBef>
              <a:buNone/>
            </a:pPr>
            <a:r>
              <a:rPr lang="en-US" sz="1600" b="1" dirty="0">
                <a:solidFill>
                  <a:schemeClr val="tx1">
                    <a:lumMod val="75000"/>
                    <a:lumOff val="25000"/>
                  </a:schemeClr>
                </a:solidFill>
              </a:rPr>
              <a:t>ASIAN LANGUAGES</a:t>
            </a:r>
          </a:p>
          <a:p>
            <a:pPr marL="0" indent="0" algn="ctr">
              <a:lnSpc>
                <a:spcPts val="1800"/>
              </a:lnSpc>
              <a:spcBef>
                <a:spcPts val="0"/>
              </a:spcBef>
              <a:buFont typeface="Wingdings" pitchFamily="2" charset="2"/>
              <a:buNone/>
            </a:pPr>
            <a:r>
              <a:rPr lang="en-US" sz="1100" dirty="0" smtClean="0">
                <a:solidFill>
                  <a:schemeClr val="tx1">
                    <a:lumMod val="75000"/>
                    <a:lumOff val="25000"/>
                  </a:schemeClr>
                </a:solidFill>
              </a:rPr>
              <a:t>CHINESE | INDONESIAN | JAPANESE | KHMER | KOREAN | LAO | MALAGASY | NEPALESE  | PUSHTO | SINHALESE | SORANI | SYLHETI | THAI</a:t>
            </a:r>
          </a:p>
          <a:p>
            <a:pPr marL="0" indent="0" algn="just">
              <a:lnSpc>
                <a:spcPts val="1800"/>
              </a:lnSpc>
              <a:spcBef>
                <a:spcPts val="0"/>
              </a:spcBef>
              <a:buNone/>
            </a:pPr>
            <a:endParaRPr lang="en-US" sz="1600" dirty="0" smtClean="0">
              <a:solidFill>
                <a:schemeClr val="tx1">
                  <a:lumMod val="75000"/>
                  <a:lumOff val="25000"/>
                </a:schemeClr>
              </a:solidFill>
            </a:endParaRPr>
          </a:p>
          <a:p>
            <a:pPr marL="0" indent="0" algn="ctr">
              <a:lnSpc>
                <a:spcPts val="1800"/>
              </a:lnSpc>
              <a:spcBef>
                <a:spcPts val="0"/>
              </a:spcBef>
              <a:buNone/>
            </a:pPr>
            <a:r>
              <a:rPr lang="en-US" sz="1600" b="1" dirty="0">
                <a:solidFill>
                  <a:schemeClr val="tx1">
                    <a:lumMod val="75000"/>
                    <a:lumOff val="25000"/>
                  </a:schemeClr>
                </a:solidFill>
              </a:rPr>
              <a:t>MIDDLE EAST &amp; EASTERN EUROPEAN LANGUAGES</a:t>
            </a:r>
          </a:p>
          <a:p>
            <a:pPr marL="0" indent="0" algn="ctr">
              <a:lnSpc>
                <a:spcPts val="1800"/>
              </a:lnSpc>
              <a:spcBef>
                <a:spcPts val="0"/>
              </a:spcBef>
              <a:buFont typeface="Wingdings" pitchFamily="2" charset="2"/>
              <a:buNone/>
            </a:pPr>
            <a:r>
              <a:rPr lang="en-US" sz="1100" dirty="0" smtClean="0">
                <a:solidFill>
                  <a:schemeClr val="tx1">
                    <a:lumMod val="75000"/>
                    <a:lumOff val="25000"/>
                  </a:schemeClr>
                </a:solidFill>
              </a:rPr>
              <a:t>ALBANIAN | ARABIC | BULGARIAN | CROATIAN | CZECH | ESTONIAN | FARSI | HEBREW | HUNGARIAN | KURDISH | MONGOLIAN | POLISH | ROMANIAN | RUSSIAN | TAJIK | TURKISH| UZBEK</a:t>
            </a:r>
          </a:p>
          <a:p>
            <a:pPr marL="0" indent="0" algn="ctr">
              <a:lnSpc>
                <a:spcPts val="1800"/>
              </a:lnSpc>
              <a:spcBef>
                <a:spcPts val="0"/>
              </a:spcBef>
              <a:buNone/>
            </a:pPr>
            <a:endParaRPr lang="en-US" sz="1100" dirty="0" smtClean="0">
              <a:solidFill>
                <a:schemeClr val="tx1">
                  <a:lumMod val="75000"/>
                  <a:lumOff val="25000"/>
                </a:schemeClr>
              </a:solidFill>
            </a:endParaRPr>
          </a:p>
          <a:p>
            <a:pPr marL="0" indent="0" algn="ctr">
              <a:lnSpc>
                <a:spcPts val="1800"/>
              </a:lnSpc>
              <a:spcBef>
                <a:spcPts val="0"/>
              </a:spcBef>
              <a:buNone/>
            </a:pPr>
            <a:r>
              <a:rPr lang="en-US" sz="1600" b="1" dirty="0">
                <a:solidFill>
                  <a:schemeClr val="tx1">
                    <a:lumMod val="75000"/>
                    <a:lumOff val="25000"/>
                  </a:schemeClr>
                </a:solidFill>
              </a:rPr>
              <a:t>EUROPEAN LANGUAGES</a:t>
            </a:r>
          </a:p>
          <a:p>
            <a:pPr marL="0" indent="0" algn="ctr">
              <a:lnSpc>
                <a:spcPts val="1800"/>
              </a:lnSpc>
              <a:spcBef>
                <a:spcPts val="0"/>
              </a:spcBef>
              <a:buFont typeface="Wingdings" pitchFamily="2" charset="2"/>
              <a:buNone/>
            </a:pPr>
            <a:r>
              <a:rPr lang="en-US" sz="1100" dirty="0" smtClean="0">
                <a:solidFill>
                  <a:schemeClr val="tx1">
                    <a:lumMod val="75000"/>
                    <a:lumOff val="25000"/>
                  </a:schemeClr>
                </a:solidFill>
              </a:rPr>
              <a:t>DANISH | DUTCH | FINNISH | FRENCH | FLEMISH | GERMAN | GREEK | ICELANDIC | ITALIAN | MALTESE |  PORTUGUESE | SPANISH| SWEDISH</a:t>
            </a:r>
          </a:p>
          <a:p>
            <a:pPr algn="ctr">
              <a:lnSpc>
                <a:spcPts val="1800"/>
              </a:lnSpc>
              <a:spcBef>
                <a:spcPts val="0"/>
              </a:spcBef>
              <a:buFont typeface="Wingdings" pitchFamily="2" charset="2"/>
              <a:buNone/>
            </a:pPr>
            <a:endParaRPr lang="en-US" sz="1100" dirty="0" smtClean="0">
              <a:solidFill>
                <a:schemeClr val="tx1">
                  <a:lumMod val="75000"/>
                  <a:lumOff val="25000"/>
                </a:schemeClr>
              </a:solidFill>
            </a:endParaRPr>
          </a:p>
          <a:p>
            <a:pPr marL="0" indent="0" algn="ctr">
              <a:lnSpc>
                <a:spcPts val="1800"/>
              </a:lnSpc>
              <a:spcBef>
                <a:spcPts val="0"/>
              </a:spcBef>
              <a:buNone/>
            </a:pPr>
            <a:r>
              <a:rPr lang="en-US" sz="1600" b="1" dirty="0">
                <a:solidFill>
                  <a:schemeClr val="tx1">
                    <a:lumMod val="75000"/>
                    <a:lumOff val="25000"/>
                  </a:schemeClr>
                </a:solidFill>
              </a:rPr>
              <a:t>AFRICAN LANGUAGES</a:t>
            </a:r>
          </a:p>
          <a:p>
            <a:pPr algn="ctr">
              <a:lnSpc>
                <a:spcPts val="1800"/>
              </a:lnSpc>
              <a:spcBef>
                <a:spcPts val="0"/>
              </a:spcBef>
              <a:buFont typeface="Wingdings" pitchFamily="2" charset="2"/>
              <a:buNone/>
            </a:pPr>
            <a:r>
              <a:rPr lang="en-US" sz="1100" dirty="0" smtClean="0">
                <a:solidFill>
                  <a:schemeClr val="tx1">
                    <a:lumMod val="75000"/>
                    <a:lumOff val="25000"/>
                  </a:schemeClr>
                </a:solidFill>
              </a:rPr>
              <a:t>AFRIKAANS  | AMHARIC | SWAHALI | SOMALI | TWI | ZULU</a:t>
            </a:r>
            <a:endParaRPr lang="en-US" sz="600" dirty="0">
              <a:solidFill>
                <a:schemeClr val="tx1">
                  <a:lumMod val="75000"/>
                  <a:lumOff val="25000"/>
                </a:schemeClr>
              </a:solidFill>
            </a:endParaRPr>
          </a:p>
        </p:txBody>
      </p:sp>
    </p:spTree>
    <p:extLst>
      <p:ext uri="{BB962C8B-B14F-4D97-AF65-F5344CB8AC3E}">
        <p14:creationId xmlns:p14="http://schemas.microsoft.com/office/powerpoint/2010/main" val="14995034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152399"/>
            <a:ext cx="6896100" cy="1173055"/>
          </a:xfrm>
        </p:spPr>
        <p:txBody>
          <a:bodyPr>
            <a:normAutofit fontScale="90000"/>
          </a:bodyPr>
          <a:lstStyle/>
          <a:p>
            <a:pPr algn="r"/>
            <a:r>
              <a:rPr lang="en-US" b="1" dirty="0" smtClean="0"/>
              <a:t>OUR SEAMLESS TRANSLATION WORK-FLOW</a:t>
            </a:r>
            <a:endParaRPr lang="en-US" b="1" dirty="0"/>
          </a:p>
        </p:txBody>
      </p:sp>
      <p:graphicFrame>
        <p:nvGraphicFramePr>
          <p:cNvPr id="19" name="Diagram 18"/>
          <p:cNvGraphicFramePr/>
          <p:nvPr>
            <p:extLst>
              <p:ext uri="{D42A27DB-BD31-4B8C-83A1-F6EECF244321}">
                <p14:modId xmlns:p14="http://schemas.microsoft.com/office/powerpoint/2010/main" val="1231870519"/>
              </p:ext>
            </p:extLst>
          </p:nvPr>
        </p:nvGraphicFramePr>
        <p:xfrm>
          <a:off x="190500" y="2306050"/>
          <a:ext cx="95250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 name="Rectangle 19"/>
          <p:cNvSpPr/>
          <p:nvPr/>
        </p:nvSpPr>
        <p:spPr>
          <a:xfrm>
            <a:off x="122583" y="1940291"/>
            <a:ext cx="2057400" cy="461665"/>
          </a:xfrm>
          <a:prstGeom prst="rect">
            <a:avLst/>
          </a:prstGeom>
        </p:spPr>
        <p:txBody>
          <a:bodyPr wrap="square">
            <a:spAutoFit/>
          </a:bodyPr>
          <a:lstStyle/>
          <a:p>
            <a:pPr lvl="0" algn="ctr"/>
            <a:r>
              <a:rPr lang="en-US" sz="1200" b="1" dirty="0" smtClean="0">
                <a:solidFill>
                  <a:srgbClr val="660066"/>
                </a:solidFill>
              </a:rPr>
              <a:t>WORK-ORDER &amp; JOB RECEIVED FROM THE CLIENT</a:t>
            </a:r>
            <a:endParaRPr lang="en-US" sz="1200" b="1" dirty="0">
              <a:solidFill>
                <a:srgbClr val="660066"/>
              </a:solidFill>
            </a:endParaRPr>
          </a:p>
        </p:txBody>
      </p:sp>
      <p:sp>
        <p:nvSpPr>
          <p:cNvPr id="23" name="Rectangle 22"/>
          <p:cNvSpPr/>
          <p:nvPr/>
        </p:nvSpPr>
        <p:spPr>
          <a:xfrm>
            <a:off x="2620617" y="1940291"/>
            <a:ext cx="2057400" cy="461665"/>
          </a:xfrm>
          <a:prstGeom prst="rect">
            <a:avLst/>
          </a:prstGeom>
        </p:spPr>
        <p:txBody>
          <a:bodyPr wrap="square">
            <a:spAutoFit/>
          </a:bodyPr>
          <a:lstStyle/>
          <a:p>
            <a:pPr lvl="0" algn="ctr"/>
            <a:r>
              <a:rPr lang="en-US" sz="1200" b="1" dirty="0" smtClean="0">
                <a:solidFill>
                  <a:srgbClr val="660066"/>
                </a:solidFill>
              </a:rPr>
              <a:t>MANUAL TRANSLATION DONE BY TRANSLATORS</a:t>
            </a:r>
            <a:endParaRPr lang="en-US" sz="1200" b="1" dirty="0">
              <a:solidFill>
                <a:srgbClr val="660066"/>
              </a:solidFill>
            </a:endParaRPr>
          </a:p>
        </p:txBody>
      </p:sp>
      <p:sp>
        <p:nvSpPr>
          <p:cNvPr id="21" name="TextBox 20"/>
          <p:cNvSpPr txBox="1"/>
          <p:nvPr/>
        </p:nvSpPr>
        <p:spPr>
          <a:xfrm>
            <a:off x="152401" y="4415135"/>
            <a:ext cx="9640956" cy="461665"/>
          </a:xfrm>
          <a:prstGeom prst="rect">
            <a:avLst/>
          </a:prstGeom>
          <a:solidFill>
            <a:schemeClr val="bg1"/>
          </a:solidFill>
        </p:spPr>
        <p:txBody>
          <a:bodyPr wrap="square" rtlCol="0">
            <a:spAutoFit/>
          </a:bodyPr>
          <a:lstStyle/>
          <a:p>
            <a:pPr marL="171450" indent="-171450">
              <a:buFontTx/>
              <a:buChar char="-"/>
            </a:pPr>
            <a:r>
              <a:rPr lang="en-US" sz="1200" dirty="0" smtClean="0"/>
              <a:t>However</a:t>
            </a:r>
            <a:r>
              <a:rPr lang="en-US" sz="1200" dirty="0"/>
              <a:t>, </a:t>
            </a:r>
            <a:r>
              <a:rPr lang="en-US" sz="1200" dirty="0" smtClean="0"/>
              <a:t>if client demands for further minor preferential changes, we always welcome the same without any extra charges up to 2 times</a:t>
            </a:r>
          </a:p>
          <a:p>
            <a:pPr marL="171450" indent="-171450">
              <a:buFontTx/>
              <a:buChar char="-"/>
            </a:pPr>
            <a:r>
              <a:rPr lang="en-US" sz="1200" dirty="0" smtClean="0"/>
              <a:t>We also assist our clients with authorization formalities of the document on requests.</a:t>
            </a:r>
            <a:endParaRPr lang="en-US" sz="1200" dirty="0"/>
          </a:p>
        </p:txBody>
      </p:sp>
      <p:sp>
        <p:nvSpPr>
          <p:cNvPr id="25" name="Rectangle 24"/>
          <p:cNvSpPr/>
          <p:nvPr/>
        </p:nvSpPr>
        <p:spPr>
          <a:xfrm>
            <a:off x="5029200" y="1940291"/>
            <a:ext cx="2057400" cy="461665"/>
          </a:xfrm>
          <a:prstGeom prst="rect">
            <a:avLst/>
          </a:prstGeom>
        </p:spPr>
        <p:txBody>
          <a:bodyPr wrap="square">
            <a:spAutoFit/>
          </a:bodyPr>
          <a:lstStyle/>
          <a:p>
            <a:pPr lvl="0" algn="ctr"/>
            <a:r>
              <a:rPr lang="en-US" sz="1200" b="1" dirty="0" smtClean="0">
                <a:solidFill>
                  <a:srgbClr val="660066"/>
                </a:solidFill>
              </a:rPr>
              <a:t>FILE RECEIVED AND REVIEWED BY LINGVOPEDIA</a:t>
            </a:r>
            <a:endParaRPr lang="en-US" sz="1200" b="1" dirty="0">
              <a:solidFill>
                <a:srgbClr val="660066"/>
              </a:solidFill>
            </a:endParaRPr>
          </a:p>
        </p:txBody>
      </p:sp>
      <p:sp>
        <p:nvSpPr>
          <p:cNvPr id="26" name="Rectangle 25"/>
          <p:cNvSpPr/>
          <p:nvPr/>
        </p:nvSpPr>
        <p:spPr>
          <a:xfrm>
            <a:off x="7547112" y="1940291"/>
            <a:ext cx="2057400" cy="461665"/>
          </a:xfrm>
          <a:prstGeom prst="rect">
            <a:avLst/>
          </a:prstGeom>
        </p:spPr>
        <p:txBody>
          <a:bodyPr wrap="square">
            <a:spAutoFit/>
          </a:bodyPr>
          <a:lstStyle/>
          <a:p>
            <a:pPr lvl="0" algn="ctr"/>
            <a:r>
              <a:rPr lang="en-US" sz="1200" b="1" dirty="0" smtClean="0">
                <a:solidFill>
                  <a:srgbClr val="660066"/>
                </a:solidFill>
              </a:rPr>
              <a:t>FILE SENT FOR ANOTHER ROUND OF PROOF-READING</a:t>
            </a:r>
            <a:endParaRPr lang="en-US" sz="1200" b="1" dirty="0">
              <a:solidFill>
                <a:srgbClr val="660066"/>
              </a:solidFill>
            </a:endParaRPr>
          </a:p>
        </p:txBody>
      </p:sp>
      <p:sp>
        <p:nvSpPr>
          <p:cNvPr id="16" name="Rounded Rectangle 15"/>
          <p:cNvSpPr/>
          <p:nvPr/>
        </p:nvSpPr>
        <p:spPr>
          <a:xfrm>
            <a:off x="211138" y="5042400"/>
            <a:ext cx="9483725" cy="276225"/>
          </a:xfrm>
          <a:prstGeom prst="roundRect">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lvl="0"/>
            <a:r>
              <a:rPr lang="en-US" sz="1600" dirty="0" smtClean="0"/>
              <a:t>Tools That We Use</a:t>
            </a:r>
            <a:endParaRPr lang="en-US" sz="1600" dirty="0"/>
          </a:p>
        </p:txBody>
      </p:sp>
      <p:sp>
        <p:nvSpPr>
          <p:cNvPr id="17" name="Rounded Rectangle 16"/>
          <p:cNvSpPr/>
          <p:nvPr/>
        </p:nvSpPr>
        <p:spPr>
          <a:xfrm>
            <a:off x="211139" y="5324075"/>
            <a:ext cx="2900362" cy="663775"/>
          </a:xfrm>
          <a:prstGeom prst="roundRect">
            <a:avLst/>
          </a:prstGeom>
          <a:ln>
            <a:solidFill>
              <a:schemeClr val="bg2">
                <a:lumMod val="1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lvl="0">
              <a:buFont typeface="Wingdings" pitchFamily="2" charset="2"/>
              <a:buChar char="Ø"/>
            </a:pPr>
            <a:r>
              <a:rPr lang="en-US" sz="800" dirty="0" smtClean="0"/>
              <a:t>M. S Office Outlook</a:t>
            </a:r>
          </a:p>
          <a:p>
            <a:pPr lvl="0">
              <a:buFont typeface="Wingdings" pitchFamily="2" charset="2"/>
              <a:buChar char="Ø"/>
            </a:pPr>
            <a:r>
              <a:rPr lang="en-US" sz="800" dirty="0" smtClean="0"/>
              <a:t>M. S. Office Word</a:t>
            </a:r>
          </a:p>
          <a:p>
            <a:pPr lvl="0">
              <a:buFont typeface="Wingdings" pitchFamily="2" charset="2"/>
              <a:buChar char="Ø"/>
            </a:pPr>
            <a:r>
              <a:rPr lang="en-US" sz="800" dirty="0" smtClean="0"/>
              <a:t>M. S. Office Excel</a:t>
            </a:r>
          </a:p>
          <a:p>
            <a:pPr lvl="0">
              <a:buFont typeface="Wingdings" pitchFamily="2" charset="2"/>
              <a:buChar char="Ø"/>
            </a:pPr>
            <a:r>
              <a:rPr lang="en-US" sz="800" dirty="0" smtClean="0"/>
              <a:t>M. S. Office PowerPoint</a:t>
            </a:r>
            <a:endParaRPr lang="en-US" sz="800" dirty="0"/>
          </a:p>
        </p:txBody>
      </p:sp>
      <p:sp>
        <p:nvSpPr>
          <p:cNvPr id="18" name="Rounded Rectangle 17"/>
          <p:cNvSpPr/>
          <p:nvPr/>
        </p:nvSpPr>
        <p:spPr>
          <a:xfrm>
            <a:off x="3203575" y="5324075"/>
            <a:ext cx="3498850" cy="663775"/>
          </a:xfrm>
          <a:prstGeom prst="roundRect">
            <a:avLst/>
          </a:prstGeom>
          <a:ln>
            <a:solidFill>
              <a:schemeClr val="bg2">
                <a:lumMod val="1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buFont typeface="Wingdings" pitchFamily="2" charset="2"/>
              <a:buChar char="Ø"/>
            </a:pPr>
            <a:r>
              <a:rPr lang="en-US" sz="800" dirty="0" smtClean="0"/>
              <a:t>Adobe Software</a:t>
            </a:r>
          </a:p>
          <a:p>
            <a:pPr>
              <a:buFont typeface="Wingdings" pitchFamily="2" charset="2"/>
              <a:buChar char="Ø"/>
            </a:pPr>
            <a:r>
              <a:rPr lang="en-US" sz="800" dirty="0" smtClean="0"/>
              <a:t>Quark Express</a:t>
            </a:r>
          </a:p>
          <a:p>
            <a:pPr>
              <a:buFont typeface="Wingdings" pitchFamily="2" charset="2"/>
              <a:buChar char="Ø"/>
            </a:pPr>
            <a:r>
              <a:rPr lang="en-US" sz="800" dirty="0" smtClean="0"/>
              <a:t>CorelDraw</a:t>
            </a:r>
          </a:p>
          <a:p>
            <a:pPr>
              <a:buFont typeface="Wingdings" pitchFamily="2" charset="2"/>
              <a:buChar char="Ø"/>
            </a:pPr>
            <a:r>
              <a:rPr lang="en-US" sz="800" dirty="0" smtClean="0"/>
              <a:t>Any other software specified by the client on MAC or PC Platforms</a:t>
            </a:r>
          </a:p>
        </p:txBody>
      </p:sp>
      <p:sp>
        <p:nvSpPr>
          <p:cNvPr id="22" name="Rounded Rectangle 21"/>
          <p:cNvSpPr/>
          <p:nvPr/>
        </p:nvSpPr>
        <p:spPr>
          <a:xfrm>
            <a:off x="6784875" y="5324075"/>
            <a:ext cx="2900362" cy="663775"/>
          </a:xfrm>
          <a:prstGeom prst="roundRect">
            <a:avLst/>
          </a:prstGeom>
          <a:ln>
            <a:solidFill>
              <a:schemeClr val="bg2">
                <a:lumMod val="1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lvl="0">
              <a:buFont typeface="Wingdings" pitchFamily="2" charset="2"/>
              <a:buChar char="Ø"/>
            </a:pPr>
            <a:r>
              <a:rPr lang="en-US" sz="800" dirty="0" smtClean="0"/>
              <a:t>TMS (Translation memory system)</a:t>
            </a:r>
          </a:p>
          <a:p>
            <a:pPr lvl="0">
              <a:buFont typeface="Wingdings" pitchFamily="2" charset="2"/>
              <a:buChar char="Ø"/>
            </a:pPr>
            <a:r>
              <a:rPr lang="en-US" sz="800" dirty="0" smtClean="0"/>
              <a:t>PMS (Project management system)</a:t>
            </a:r>
          </a:p>
          <a:p>
            <a:pPr lvl="0">
              <a:buFont typeface="Wingdings" pitchFamily="2" charset="2"/>
              <a:buChar char="Ø"/>
            </a:pPr>
            <a:r>
              <a:rPr lang="en-US" sz="800" dirty="0" smtClean="0"/>
              <a:t>CRM (Client relationship management)</a:t>
            </a:r>
          </a:p>
        </p:txBody>
      </p:sp>
    </p:spTree>
    <p:extLst>
      <p:ext uri="{BB962C8B-B14F-4D97-AF65-F5344CB8AC3E}">
        <p14:creationId xmlns:p14="http://schemas.microsoft.com/office/powerpoint/2010/main" val="8235920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152400"/>
            <a:ext cx="6896100" cy="792162"/>
          </a:xfrm>
        </p:spPr>
        <p:txBody>
          <a:bodyPr/>
          <a:lstStyle/>
          <a:p>
            <a:pPr algn="r"/>
            <a:r>
              <a:rPr lang="en-US" b="1" smtClean="0"/>
              <a:t>QUALITY ASSURANCE</a:t>
            </a:r>
            <a:endParaRPr lang="en-US" b="1" dirty="0"/>
          </a:p>
        </p:txBody>
      </p:sp>
      <p:sp>
        <p:nvSpPr>
          <p:cNvPr id="3" name="Content Placeholder 2"/>
          <p:cNvSpPr>
            <a:spLocks noGrp="1"/>
          </p:cNvSpPr>
          <p:nvPr>
            <p:ph idx="1"/>
          </p:nvPr>
        </p:nvSpPr>
        <p:spPr>
          <a:xfrm>
            <a:off x="304800" y="1524000"/>
            <a:ext cx="4495800" cy="4572000"/>
          </a:xfrm>
        </p:spPr>
        <p:txBody>
          <a:bodyPr>
            <a:noAutofit/>
          </a:bodyPr>
          <a:lstStyle/>
          <a:p>
            <a:pPr marL="0" indent="0" algn="just">
              <a:lnSpc>
                <a:spcPts val="2200"/>
              </a:lnSpc>
              <a:buNone/>
            </a:pPr>
            <a:r>
              <a:rPr lang="en-US" sz="1600" dirty="0" smtClean="0"/>
              <a:t>At LINGVOPEDIA, we use a sophisticated integration of humans and technology to ensure that the essence of your document is never lost.</a:t>
            </a:r>
          </a:p>
          <a:p>
            <a:pPr marL="0" indent="0" algn="just">
              <a:lnSpc>
                <a:spcPts val="2200"/>
              </a:lnSpc>
              <a:buNone/>
            </a:pPr>
            <a:endParaRPr lang="en-US" sz="1600" dirty="0" smtClean="0"/>
          </a:p>
          <a:p>
            <a:pPr marL="0" indent="0" algn="just">
              <a:lnSpc>
                <a:spcPts val="2200"/>
              </a:lnSpc>
              <a:buNone/>
            </a:pPr>
            <a:r>
              <a:rPr lang="en-US" sz="1600" dirty="0" smtClean="0"/>
              <a:t>Translations done by </a:t>
            </a:r>
            <a:r>
              <a:rPr lang="en-US" sz="1600" dirty="0" err="1" smtClean="0"/>
              <a:t>softwares</a:t>
            </a:r>
            <a:r>
              <a:rPr lang="en-US" sz="1600" dirty="0" smtClean="0"/>
              <a:t> are literal and not always make sense of the actual thought.</a:t>
            </a:r>
          </a:p>
          <a:p>
            <a:pPr marL="0" indent="0" algn="just">
              <a:lnSpc>
                <a:spcPts val="2200"/>
              </a:lnSpc>
              <a:buNone/>
            </a:pPr>
            <a:endParaRPr lang="en-US" sz="1600" dirty="0"/>
          </a:p>
          <a:p>
            <a:pPr marL="0" indent="0" algn="just">
              <a:lnSpc>
                <a:spcPts val="2200"/>
              </a:lnSpc>
              <a:buNone/>
            </a:pPr>
            <a:r>
              <a:rPr lang="en-US" sz="1600" dirty="0" smtClean="0"/>
              <a:t>You will </a:t>
            </a:r>
            <a:r>
              <a:rPr lang="en-US" sz="1600" b="1" u="sng" dirty="0" smtClean="0">
                <a:solidFill>
                  <a:srgbClr val="FF0000"/>
                </a:solidFill>
              </a:rPr>
              <a:t>NEVER</a:t>
            </a:r>
            <a:r>
              <a:rPr lang="en-US" sz="1600" dirty="0" smtClean="0"/>
              <a:t> have to land into a situation like this gentleman on the right.</a:t>
            </a:r>
          </a:p>
          <a:p>
            <a:pPr marL="0" indent="0" algn="just">
              <a:lnSpc>
                <a:spcPts val="2200"/>
              </a:lnSpc>
              <a:buNone/>
            </a:pPr>
            <a:endParaRPr lang="en-US" sz="1600" dirty="0"/>
          </a:p>
          <a:p>
            <a:pPr marL="0" indent="0" algn="just">
              <a:lnSpc>
                <a:spcPts val="2200"/>
              </a:lnSpc>
              <a:buNone/>
            </a:pPr>
            <a:r>
              <a:rPr lang="en-US" sz="1600" dirty="0" smtClean="0"/>
              <a:t>LINGVOPEDIA is a certified ISO 9001-2015 certified company</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16604"/>
          <a:stretch/>
        </p:blipFill>
        <p:spPr>
          <a:xfrm>
            <a:off x="5164775" y="1524000"/>
            <a:ext cx="4236522" cy="3797300"/>
          </a:xfrm>
          <a:prstGeom prst="rect">
            <a:avLst/>
          </a:prstGeom>
        </p:spPr>
      </p:pic>
    </p:spTree>
    <p:extLst>
      <p:ext uri="{BB962C8B-B14F-4D97-AF65-F5344CB8AC3E}">
        <p14:creationId xmlns:p14="http://schemas.microsoft.com/office/powerpoint/2010/main" val="2745506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00" y="67294"/>
            <a:ext cx="4724400" cy="823356"/>
          </a:xfrm>
        </p:spPr>
        <p:txBody>
          <a:bodyPr>
            <a:noAutofit/>
          </a:bodyPr>
          <a:lstStyle/>
          <a:p>
            <a:r>
              <a:rPr lang="en-US" sz="3200" b="1" dirty="0" smtClean="0"/>
              <a:t>An ISO 9001-2015</a:t>
            </a:r>
            <a:br>
              <a:rPr lang="en-US" sz="3200" b="1" dirty="0" smtClean="0"/>
            </a:br>
            <a:r>
              <a:rPr lang="en-US" sz="3200" b="1" dirty="0" smtClean="0"/>
              <a:t>CERTIFIED COMPANY</a:t>
            </a:r>
            <a:endParaRPr lang="en-US" sz="3200" b="1" dirty="0"/>
          </a:p>
        </p:txBody>
      </p:sp>
      <p:sp>
        <p:nvSpPr>
          <p:cNvPr id="3" name="Content Placeholder 2"/>
          <p:cNvSpPr>
            <a:spLocks noGrp="1"/>
          </p:cNvSpPr>
          <p:nvPr>
            <p:ph idx="1"/>
          </p:nvPr>
        </p:nvSpPr>
        <p:spPr>
          <a:xfrm>
            <a:off x="4876800" y="1023256"/>
            <a:ext cx="4800600" cy="5029200"/>
          </a:xfrm>
        </p:spPr>
        <p:txBody>
          <a:bodyPr>
            <a:noAutofit/>
          </a:bodyPr>
          <a:lstStyle/>
          <a:p>
            <a:pPr marL="0" indent="0" algn="ctr">
              <a:lnSpc>
                <a:spcPts val="1700"/>
              </a:lnSpc>
              <a:spcBef>
                <a:spcPts val="0"/>
              </a:spcBef>
              <a:buNone/>
            </a:pPr>
            <a:r>
              <a:rPr lang="en-US" sz="1500" b="1" dirty="0" smtClean="0"/>
              <a:t>Selecting Professional Language Experts &amp; Team</a:t>
            </a:r>
          </a:p>
          <a:p>
            <a:pPr marL="0" indent="0" algn="just">
              <a:lnSpc>
                <a:spcPts val="1800"/>
              </a:lnSpc>
              <a:spcBef>
                <a:spcPts val="0"/>
              </a:spcBef>
              <a:buNone/>
            </a:pPr>
            <a:r>
              <a:rPr lang="en-US" sz="1400" dirty="0" smtClean="0"/>
              <a:t>Each project is carefully assigned to professional language experts only by our carefully chosen in-house team. At </a:t>
            </a:r>
            <a:r>
              <a:rPr lang="en-US" sz="1400" dirty="0" err="1" smtClean="0"/>
              <a:t>Lingvopedia</a:t>
            </a:r>
            <a:r>
              <a:rPr lang="en-US" sz="1400" dirty="0" smtClean="0"/>
              <a:t>, the quality of work is screened and checked manually before beginning to provide any language service. We monitor each and every project with set guidelines as per the project and type of language service</a:t>
            </a:r>
            <a:r>
              <a:rPr lang="en-US" sz="1450" dirty="0" smtClean="0"/>
              <a:t>.</a:t>
            </a:r>
          </a:p>
          <a:p>
            <a:pPr marL="0" indent="0" algn="just">
              <a:lnSpc>
                <a:spcPts val="1700"/>
              </a:lnSpc>
              <a:spcBef>
                <a:spcPts val="0"/>
              </a:spcBef>
              <a:buNone/>
            </a:pPr>
            <a:endParaRPr lang="en-US" sz="1000" b="1" dirty="0" smtClean="0"/>
          </a:p>
          <a:p>
            <a:pPr marL="0" indent="0" algn="ctr">
              <a:lnSpc>
                <a:spcPts val="1800"/>
              </a:lnSpc>
              <a:spcBef>
                <a:spcPts val="0"/>
              </a:spcBef>
              <a:buNone/>
            </a:pPr>
            <a:r>
              <a:rPr lang="en-US" sz="1500" b="1" dirty="0" smtClean="0"/>
              <a:t>Recommending Second Linguist Review or Support</a:t>
            </a:r>
          </a:p>
          <a:p>
            <a:pPr marL="0" indent="0" algn="just">
              <a:lnSpc>
                <a:spcPts val="1800"/>
              </a:lnSpc>
              <a:spcBef>
                <a:spcPts val="0"/>
              </a:spcBef>
              <a:buNone/>
            </a:pPr>
            <a:r>
              <a:rPr lang="en-US" sz="1400" dirty="0" smtClean="0"/>
              <a:t>Two </a:t>
            </a:r>
            <a:r>
              <a:rPr lang="en-US" sz="1400" dirty="0"/>
              <a:t>pairs of humans are better than one. Seeing the complexity of the documents and the budget, we tell our clients to go for proofreading services by a second translator. If the budget doesn’t allow, then we closely monitor feedback ratings left on translations by the client, which allow us to implement the changes on the translated file.</a:t>
            </a:r>
          </a:p>
          <a:p>
            <a:pPr marL="0" indent="0" algn="just">
              <a:lnSpc>
                <a:spcPts val="1700"/>
              </a:lnSpc>
              <a:spcBef>
                <a:spcPts val="0"/>
              </a:spcBef>
              <a:buNone/>
            </a:pPr>
            <a:endParaRPr lang="en-US" sz="1000" b="1" dirty="0" smtClean="0"/>
          </a:p>
          <a:p>
            <a:pPr marL="0" indent="0" algn="ctr">
              <a:lnSpc>
                <a:spcPts val="1700"/>
              </a:lnSpc>
              <a:spcBef>
                <a:spcPts val="0"/>
              </a:spcBef>
              <a:buNone/>
            </a:pPr>
            <a:r>
              <a:rPr lang="en-US" sz="1500" b="1" dirty="0" smtClean="0"/>
              <a:t>Implementing Technology</a:t>
            </a:r>
          </a:p>
          <a:p>
            <a:pPr marL="0" indent="0" algn="just">
              <a:lnSpc>
                <a:spcPts val="1800"/>
              </a:lnSpc>
              <a:spcBef>
                <a:spcPts val="0"/>
              </a:spcBef>
              <a:buNone/>
            </a:pPr>
            <a:r>
              <a:rPr lang="en-US" sz="1400" dirty="0"/>
              <a:t>We strive to improve our quality by implementing new technologies related to our services. Simultaneously, we check each and every project  to verify the solution is 100% human with maximum use of technology to provide fast and reliable language services.</a:t>
            </a:r>
          </a:p>
        </p:txBody>
      </p:sp>
      <p:pic>
        <p:nvPicPr>
          <p:cNvPr id="2052" name="Picture 4" descr="C:\Users\Lingvopedia\Desktop\LINGVOPEDIA LANGUAGE SOLUTIONS QRO EGAC 9001 305022012739Q.jpg"/>
          <p:cNvPicPr>
            <a:picLocks noChangeAspect="1" noChangeArrowheads="1"/>
          </p:cNvPicPr>
          <p:nvPr/>
        </p:nvPicPr>
        <p:blipFill>
          <a:blip r:embed="rId2"/>
          <a:srcRect/>
          <a:stretch>
            <a:fillRect/>
          </a:stretch>
        </p:blipFill>
        <p:spPr bwMode="auto">
          <a:xfrm>
            <a:off x="0" y="0"/>
            <a:ext cx="4850284" cy="6858000"/>
          </a:xfrm>
          <a:prstGeom prst="rect">
            <a:avLst/>
          </a:prstGeom>
          <a:noFill/>
        </p:spPr>
      </p:pic>
    </p:spTree>
    <p:extLst>
      <p:ext uri="{BB962C8B-B14F-4D97-AF65-F5344CB8AC3E}">
        <p14:creationId xmlns:p14="http://schemas.microsoft.com/office/powerpoint/2010/main" val="8984231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14600" y="152400"/>
            <a:ext cx="6896100" cy="792162"/>
          </a:xfrm>
        </p:spPr>
        <p:txBody>
          <a:bodyPr/>
          <a:lstStyle/>
          <a:p>
            <a:pPr algn="r"/>
            <a:r>
              <a:rPr lang="en-US" b="1" dirty="0" smtClean="0"/>
              <a:t>OUR CLIENTS</a:t>
            </a:r>
            <a:endParaRPr lang="en-US" b="1" dirty="0"/>
          </a:p>
        </p:txBody>
      </p:sp>
      <p:sp>
        <p:nvSpPr>
          <p:cNvPr id="24" name="Rectangle 23"/>
          <p:cNvSpPr/>
          <p:nvPr/>
        </p:nvSpPr>
        <p:spPr>
          <a:xfrm>
            <a:off x="304804" y="1143000"/>
            <a:ext cx="1401417" cy="6858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845369" y="1143000"/>
            <a:ext cx="1401417" cy="6858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3385934" y="1143000"/>
            <a:ext cx="1401417" cy="68580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4926499" y="1143000"/>
            <a:ext cx="1401417" cy="68580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6467064" y="1143000"/>
            <a:ext cx="1401417" cy="68580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8007629" y="1143000"/>
            <a:ext cx="1401417" cy="685800"/>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304803" y="1956352"/>
            <a:ext cx="1401417" cy="685800"/>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845368" y="1956352"/>
            <a:ext cx="1401417" cy="685800"/>
          </a:xfrm>
          <a:prstGeom prst="rect">
            <a:avLst/>
          </a:prstGeom>
          <a:blipFill dpi="0" rotWithShape="1">
            <a:blip r:embed="rId9">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3385933" y="1956352"/>
            <a:ext cx="1401417" cy="68580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4926498" y="1956352"/>
            <a:ext cx="1401417" cy="685800"/>
          </a:xfrm>
          <a:prstGeom prst="rect">
            <a:avLst/>
          </a:prstGeom>
          <a:blipFill dpi="0" rotWithShape="1">
            <a:blip r:embed="rId11">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6467063" y="1956352"/>
            <a:ext cx="1401417" cy="685800"/>
          </a:xfrm>
          <a:prstGeom prst="rect">
            <a:avLst/>
          </a:prstGeom>
          <a:blipFill dpi="0" rotWithShape="1">
            <a:blip r:embed="rId12">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8007628" y="1956352"/>
            <a:ext cx="1401417" cy="685800"/>
          </a:xfrm>
          <a:prstGeom prst="rect">
            <a:avLst/>
          </a:prstGeom>
          <a:blipFill dpi="0" rotWithShape="1">
            <a:blip r:embed="rId13">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304802" y="2769704"/>
            <a:ext cx="1401417" cy="685800"/>
          </a:xfrm>
          <a:prstGeom prst="rect">
            <a:avLst/>
          </a:prstGeom>
          <a:blipFill dpi="0" rotWithShape="1">
            <a:blip r:embed="rId14">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3385932" y="2769704"/>
            <a:ext cx="1401417" cy="685800"/>
          </a:xfrm>
          <a:prstGeom prst="rect">
            <a:avLst/>
          </a:prstGeom>
          <a:blipFill dpi="0" rotWithShape="1">
            <a:blip r:embed="rId15">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4926497" y="2769704"/>
            <a:ext cx="1401417" cy="685800"/>
          </a:xfrm>
          <a:prstGeom prst="rect">
            <a:avLst/>
          </a:prstGeom>
          <a:blipFill dpi="0" rotWithShape="1">
            <a:blip r:embed="rId16">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6467062" y="2769704"/>
            <a:ext cx="1401417" cy="685800"/>
          </a:xfrm>
          <a:prstGeom prst="rect">
            <a:avLst/>
          </a:prstGeom>
          <a:blipFill dpi="0" rotWithShape="1">
            <a:blip r:embed="rId17">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4926496" y="3583056"/>
            <a:ext cx="1401417" cy="685800"/>
          </a:xfrm>
          <a:prstGeom prst="rect">
            <a:avLst/>
          </a:prstGeom>
          <a:blipFill dpi="0" rotWithShape="1">
            <a:blip r:embed="rId18">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8007626" y="3583056"/>
            <a:ext cx="1401417" cy="685800"/>
          </a:xfrm>
          <a:prstGeom prst="rect">
            <a:avLst/>
          </a:prstGeom>
          <a:blipFill dpi="0" rotWithShape="1">
            <a:blip r:embed="rId19">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304800" y="4396408"/>
            <a:ext cx="1401417" cy="685800"/>
          </a:xfrm>
          <a:prstGeom prst="rect">
            <a:avLst/>
          </a:prstGeom>
          <a:blipFill dpi="0" rotWithShape="1">
            <a:blip r:embed="rId20">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3385930" y="4396408"/>
            <a:ext cx="1401417" cy="685800"/>
          </a:xfrm>
          <a:prstGeom prst="rect">
            <a:avLst/>
          </a:prstGeom>
          <a:blipFill dpi="0" rotWithShape="1">
            <a:blip r:embed="rId21">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4926495" y="4396408"/>
            <a:ext cx="1401417" cy="685800"/>
          </a:xfrm>
          <a:prstGeom prst="rect">
            <a:avLst/>
          </a:prstGeom>
          <a:blipFill dpi="0" rotWithShape="1">
            <a:blip r:embed="rId22">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6467060" y="4396408"/>
            <a:ext cx="1401417" cy="685800"/>
          </a:xfrm>
          <a:prstGeom prst="rect">
            <a:avLst/>
          </a:prstGeom>
          <a:blipFill dpi="0" rotWithShape="1">
            <a:blip r:embed="rId23">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8007625" y="4396408"/>
            <a:ext cx="1401417" cy="685800"/>
          </a:xfrm>
          <a:prstGeom prst="rect">
            <a:avLst/>
          </a:prstGeom>
          <a:blipFill dpi="0" rotWithShape="1">
            <a:blip r:embed="rId24">
              <a:extLst>
                <a:ext uri="{28A0092B-C50C-407E-A947-70E740481C1C}">
                  <a14:useLocalDpi xmlns:a14="http://schemas.microsoft.com/office/drawing/2010/main" val="0"/>
                </a:ext>
              </a:extLst>
            </a:blip>
            <a:srcRect/>
            <a:stretch>
              <a:fillRect/>
            </a:stretch>
          </a:blipFill>
          <a:ln w="127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p:cNvSpPr txBox="1"/>
          <p:nvPr/>
        </p:nvSpPr>
        <p:spPr>
          <a:xfrm>
            <a:off x="238539" y="5257800"/>
            <a:ext cx="7610061" cy="461665"/>
          </a:xfrm>
          <a:prstGeom prst="rect">
            <a:avLst/>
          </a:prstGeom>
          <a:noFill/>
        </p:spPr>
        <p:txBody>
          <a:bodyPr wrap="square" rtlCol="0">
            <a:spAutoFit/>
          </a:bodyPr>
          <a:lstStyle/>
          <a:p>
            <a:r>
              <a:rPr lang="en-US" sz="1200" dirty="0" smtClean="0"/>
              <a:t>Advertisement &amp; Market Research | Business &amp; Aero Space | Legal &amp; Certificates | Software &amp; IT | Automotives &amp; Aerospace | Education &amp; Academics | Real Estate | Business &amp; Finance | Medical &amp; Scientific | Technical &amp; Engineering</a:t>
            </a:r>
          </a:p>
        </p:txBody>
      </p:sp>
      <p:sp>
        <p:nvSpPr>
          <p:cNvPr id="66" name="TextBox 65"/>
          <p:cNvSpPr txBox="1"/>
          <p:nvPr/>
        </p:nvSpPr>
        <p:spPr>
          <a:xfrm>
            <a:off x="1857989" y="5687725"/>
            <a:ext cx="7610061" cy="276999"/>
          </a:xfrm>
          <a:prstGeom prst="rect">
            <a:avLst/>
          </a:prstGeom>
          <a:noFill/>
        </p:spPr>
        <p:txBody>
          <a:bodyPr wrap="square" rtlCol="0">
            <a:spAutoFit/>
          </a:bodyPr>
          <a:lstStyle/>
          <a:p>
            <a:pPr algn="r"/>
            <a:r>
              <a:rPr lang="en-US" sz="1200" dirty="0" smtClean="0"/>
              <a:t>And many more. As the space is less…</a:t>
            </a:r>
          </a:p>
        </p:txBody>
      </p:sp>
      <p:pic>
        <p:nvPicPr>
          <p:cNvPr id="1026" name="Picture 2" descr="C:\Users\Lingvopedia\Desktop\download (8).png"/>
          <p:cNvPicPr>
            <a:picLocks noChangeAspect="1" noChangeArrowheads="1"/>
          </p:cNvPicPr>
          <p:nvPr/>
        </p:nvPicPr>
        <p:blipFill>
          <a:blip r:embed="rId25"/>
          <a:srcRect/>
          <a:stretch>
            <a:fillRect/>
          </a:stretch>
        </p:blipFill>
        <p:spPr bwMode="auto">
          <a:xfrm>
            <a:off x="1877568" y="3581400"/>
            <a:ext cx="1399032" cy="699516"/>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7" name="Picture 3" descr="C:\Users\Lingvopedia\Desktop\download (5).png"/>
          <p:cNvPicPr>
            <a:picLocks noChangeAspect="1" noChangeArrowheads="1"/>
          </p:cNvPicPr>
          <p:nvPr/>
        </p:nvPicPr>
        <p:blipFill>
          <a:blip r:embed="rId26"/>
          <a:srcRect/>
          <a:stretch>
            <a:fillRect/>
          </a:stretch>
        </p:blipFill>
        <p:spPr bwMode="auto">
          <a:xfrm>
            <a:off x="3429000" y="3581400"/>
            <a:ext cx="1287966" cy="685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8" name="Picture 4" descr="C:\Users\Lingvopedia\Desktop\images.png"/>
          <p:cNvPicPr>
            <a:picLocks noChangeAspect="1" noChangeArrowheads="1"/>
          </p:cNvPicPr>
          <p:nvPr/>
        </p:nvPicPr>
        <p:blipFill>
          <a:blip r:embed="rId27"/>
          <a:srcRect/>
          <a:stretch>
            <a:fillRect/>
          </a:stretch>
        </p:blipFill>
        <p:spPr bwMode="auto">
          <a:xfrm>
            <a:off x="6477000" y="3557322"/>
            <a:ext cx="1399032" cy="786078"/>
          </a:xfrm>
          <a:prstGeom prst="rect">
            <a:avLst/>
          </a:prstGeom>
          <a:noFill/>
          <a:ln w="3175">
            <a:solidFill>
              <a:schemeClr val="tx1"/>
            </a:solidFill>
          </a:ln>
        </p:spPr>
      </p:pic>
      <p:pic>
        <p:nvPicPr>
          <p:cNvPr id="1030" name="Picture 6" descr="C:\Users\Lingvopedia\Desktop\download (1).jpg"/>
          <p:cNvPicPr>
            <a:picLocks noChangeAspect="1" noChangeArrowheads="1"/>
          </p:cNvPicPr>
          <p:nvPr/>
        </p:nvPicPr>
        <p:blipFill>
          <a:blip r:embed="rId28"/>
          <a:srcRect/>
          <a:stretch>
            <a:fillRect/>
          </a:stretch>
        </p:blipFill>
        <p:spPr bwMode="auto">
          <a:xfrm>
            <a:off x="304800" y="3557322"/>
            <a:ext cx="1399032" cy="786078"/>
          </a:xfrm>
          <a:prstGeom prst="rect">
            <a:avLst/>
          </a:prstGeom>
          <a:noFill/>
          <a:ln w="3175">
            <a:solidFill>
              <a:schemeClr val="tx1"/>
            </a:solidFill>
          </a:ln>
        </p:spPr>
      </p:pic>
      <p:pic>
        <p:nvPicPr>
          <p:cNvPr id="1031" name="Picture 7" descr="C:\Users\Lingvopedia\Desktop\download (7).png"/>
          <p:cNvPicPr>
            <a:picLocks noChangeAspect="1" noChangeArrowheads="1"/>
          </p:cNvPicPr>
          <p:nvPr/>
        </p:nvPicPr>
        <p:blipFill>
          <a:blip r:embed="rId29"/>
          <a:srcRect/>
          <a:stretch>
            <a:fillRect/>
          </a:stretch>
        </p:blipFill>
        <p:spPr bwMode="auto">
          <a:xfrm>
            <a:off x="8001000" y="2743200"/>
            <a:ext cx="1399032" cy="762000"/>
          </a:xfrm>
          <a:prstGeom prst="rect">
            <a:avLst/>
          </a:prstGeom>
          <a:noFill/>
        </p:spPr>
      </p:pic>
      <p:pic>
        <p:nvPicPr>
          <p:cNvPr id="1032" name="Picture 8" descr="C:\Users\Lingvopedia\Desktop\CompanyLogos_coca cola logo.jpg"/>
          <p:cNvPicPr>
            <a:picLocks noChangeAspect="1" noChangeArrowheads="1"/>
          </p:cNvPicPr>
          <p:nvPr/>
        </p:nvPicPr>
        <p:blipFill>
          <a:blip r:embed="rId30"/>
          <a:srcRect/>
          <a:stretch>
            <a:fillRect/>
          </a:stretch>
        </p:blipFill>
        <p:spPr bwMode="auto">
          <a:xfrm>
            <a:off x="1877568" y="4419599"/>
            <a:ext cx="1399032" cy="699517"/>
          </a:xfrm>
          <a:prstGeom prst="rect">
            <a:avLst/>
          </a:prstGeom>
          <a:noFill/>
          <a:ln w="3175">
            <a:solidFill>
              <a:schemeClr val="tx1"/>
            </a:solidFill>
          </a:ln>
        </p:spPr>
      </p:pic>
      <p:pic>
        <p:nvPicPr>
          <p:cNvPr id="1033" name="Picture 9" descr="C:\Users\Lingvopedia\Desktop\download (1).png"/>
          <p:cNvPicPr>
            <a:picLocks noChangeAspect="1" noChangeArrowheads="1"/>
          </p:cNvPicPr>
          <p:nvPr/>
        </p:nvPicPr>
        <p:blipFill>
          <a:blip r:embed="rId31"/>
          <a:srcRect/>
          <a:stretch>
            <a:fillRect/>
          </a:stretch>
        </p:blipFill>
        <p:spPr bwMode="auto">
          <a:xfrm>
            <a:off x="1877568" y="2774952"/>
            <a:ext cx="1399032" cy="672399"/>
          </a:xfrm>
          <a:prstGeom prst="rect">
            <a:avLst/>
          </a:prstGeom>
          <a:noFill/>
          <a:ln w="3175">
            <a:solidFill>
              <a:schemeClr val="tx1"/>
            </a:solidFill>
          </a:ln>
        </p:spPr>
      </p:pic>
    </p:spTree>
    <p:extLst>
      <p:ext uri="{BB962C8B-B14F-4D97-AF65-F5344CB8AC3E}">
        <p14:creationId xmlns:p14="http://schemas.microsoft.com/office/powerpoint/2010/main" val="13076221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152400"/>
            <a:ext cx="6896100" cy="792162"/>
          </a:xfrm>
        </p:spPr>
        <p:txBody>
          <a:bodyPr/>
          <a:lstStyle/>
          <a:p>
            <a:pPr algn="r"/>
            <a:r>
              <a:rPr lang="en-US" b="1" dirty="0" smtClean="0"/>
              <a:t>A WORD FROM THE MD</a:t>
            </a:r>
            <a:endParaRPr lang="en-US" b="1" dirty="0"/>
          </a:p>
        </p:txBody>
      </p:sp>
      <p:sp>
        <p:nvSpPr>
          <p:cNvPr id="3" name="Content Placeholder 2"/>
          <p:cNvSpPr>
            <a:spLocks noGrp="1"/>
          </p:cNvSpPr>
          <p:nvPr>
            <p:ph idx="1"/>
          </p:nvPr>
        </p:nvSpPr>
        <p:spPr>
          <a:xfrm>
            <a:off x="304800" y="914400"/>
            <a:ext cx="7086600" cy="2045525"/>
          </a:xfrm>
        </p:spPr>
        <p:txBody>
          <a:bodyPr>
            <a:noAutofit/>
          </a:bodyPr>
          <a:lstStyle/>
          <a:p>
            <a:pPr marL="0" indent="1588" algn="just">
              <a:lnSpc>
                <a:spcPts val="1700"/>
              </a:lnSpc>
              <a:spcBef>
                <a:spcPts val="0"/>
              </a:spcBef>
              <a:buFont typeface="Wingdings" pitchFamily="2" charset="2"/>
              <a:buNone/>
            </a:pPr>
            <a:r>
              <a:rPr lang="en-US" sz="1400" b="1" dirty="0" smtClean="0"/>
              <a:t>Dear Customer,</a:t>
            </a:r>
            <a:endParaRPr lang="en-US" sz="1400" dirty="0"/>
          </a:p>
          <a:p>
            <a:pPr marL="0" indent="1588" algn="just">
              <a:lnSpc>
                <a:spcPts val="1700"/>
              </a:lnSpc>
              <a:spcBef>
                <a:spcPts val="0"/>
              </a:spcBef>
              <a:buFont typeface="Wingdings" pitchFamily="2" charset="2"/>
              <a:buNone/>
            </a:pPr>
            <a:endParaRPr lang="en-US" sz="1400" dirty="0" smtClean="0"/>
          </a:p>
          <a:p>
            <a:pPr marL="0" indent="1588" algn="just">
              <a:lnSpc>
                <a:spcPts val="1700"/>
              </a:lnSpc>
              <a:spcBef>
                <a:spcPts val="0"/>
              </a:spcBef>
              <a:buFont typeface="Wingdings" pitchFamily="2" charset="2"/>
              <a:buNone/>
            </a:pPr>
            <a:r>
              <a:rPr lang="en-US" sz="1400" dirty="0" smtClean="0"/>
              <a:t>Greetings!</a:t>
            </a:r>
            <a:endParaRPr lang="en-US" sz="1400" dirty="0"/>
          </a:p>
          <a:p>
            <a:pPr marL="0" indent="1588" algn="just">
              <a:lnSpc>
                <a:spcPts val="1700"/>
              </a:lnSpc>
              <a:spcBef>
                <a:spcPts val="0"/>
              </a:spcBef>
              <a:buFont typeface="Wingdings" pitchFamily="2" charset="2"/>
              <a:buNone/>
            </a:pPr>
            <a:endParaRPr lang="en-US" sz="1400" dirty="0" smtClean="0"/>
          </a:p>
          <a:p>
            <a:pPr marL="0" indent="1588" algn="just">
              <a:lnSpc>
                <a:spcPts val="1700"/>
              </a:lnSpc>
              <a:spcBef>
                <a:spcPts val="0"/>
              </a:spcBef>
              <a:buFont typeface="Wingdings" pitchFamily="2" charset="2"/>
              <a:buNone/>
            </a:pPr>
            <a:r>
              <a:rPr lang="en-US" sz="1400" dirty="0" smtClean="0"/>
              <a:t>We are celebrating our </a:t>
            </a:r>
            <a:r>
              <a:rPr lang="en-US" sz="1400" dirty="0" smtClean="0"/>
              <a:t>17</a:t>
            </a:r>
            <a:r>
              <a:rPr lang="en-US" sz="1400" baseline="30000" dirty="0" smtClean="0"/>
              <a:t>th</a:t>
            </a:r>
            <a:r>
              <a:rPr lang="en-US" sz="1400" dirty="0" smtClean="0"/>
              <a:t> </a:t>
            </a:r>
            <a:r>
              <a:rPr lang="en-US" sz="1400" dirty="0" smtClean="0"/>
              <a:t>Anniversary this year. It is really going to be exciting with many new developments at LINGVOPEDIA and in the marketplace this financial year.</a:t>
            </a:r>
            <a:endParaRPr lang="en-US" sz="1400" dirty="0"/>
          </a:p>
          <a:p>
            <a:pPr marL="0" indent="1588" algn="just">
              <a:lnSpc>
                <a:spcPts val="1700"/>
              </a:lnSpc>
              <a:spcBef>
                <a:spcPts val="0"/>
              </a:spcBef>
              <a:buFont typeface="Wingdings" pitchFamily="2" charset="2"/>
              <a:buNone/>
            </a:pPr>
            <a:endParaRPr lang="en-US" sz="1400" dirty="0" smtClean="0"/>
          </a:p>
          <a:p>
            <a:pPr marL="0" indent="1588" algn="just">
              <a:lnSpc>
                <a:spcPts val="1700"/>
              </a:lnSpc>
              <a:spcBef>
                <a:spcPts val="0"/>
              </a:spcBef>
              <a:buFont typeface="Wingdings" pitchFamily="2" charset="2"/>
              <a:buNone/>
            </a:pPr>
            <a:r>
              <a:rPr lang="en-US" sz="1400" spc="-10" dirty="0" smtClean="0"/>
              <a:t>The language solutions industry is growing at a rapid pace and LINGVOPEDIA has recorded a community of language specialist in all major languages and also hard working human resources</a:t>
            </a:r>
          </a:p>
        </p:txBody>
      </p:sp>
      <p:sp>
        <p:nvSpPr>
          <p:cNvPr id="5" name="Content Placeholder 2"/>
          <p:cNvSpPr txBox="1">
            <a:spLocks/>
          </p:cNvSpPr>
          <p:nvPr/>
        </p:nvSpPr>
        <p:spPr>
          <a:xfrm>
            <a:off x="285999" y="2862922"/>
            <a:ext cx="9000461" cy="265947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1588" algn="just">
              <a:lnSpc>
                <a:spcPts val="1700"/>
              </a:lnSpc>
              <a:spcBef>
                <a:spcPts val="0"/>
              </a:spcBef>
              <a:buFont typeface="Wingdings" pitchFamily="2" charset="2"/>
              <a:buNone/>
            </a:pPr>
            <a:r>
              <a:rPr lang="en-US" sz="1400" dirty="0"/>
              <a:t>who are making use of all the good technologies and methodologies available that will keep a check on the quality of the end solution.</a:t>
            </a:r>
          </a:p>
          <a:p>
            <a:pPr marL="0" indent="1588" algn="just">
              <a:lnSpc>
                <a:spcPts val="1700"/>
              </a:lnSpc>
              <a:spcBef>
                <a:spcPts val="0"/>
              </a:spcBef>
              <a:buFont typeface="Wingdings" pitchFamily="2" charset="2"/>
              <a:buNone/>
            </a:pPr>
            <a:endParaRPr lang="en-US" sz="1400" dirty="0"/>
          </a:p>
          <a:p>
            <a:pPr marL="0" indent="1588" algn="just">
              <a:lnSpc>
                <a:spcPts val="1700"/>
              </a:lnSpc>
              <a:spcBef>
                <a:spcPts val="0"/>
              </a:spcBef>
              <a:buFont typeface="Wingdings" pitchFamily="2" charset="2"/>
              <a:buNone/>
            </a:pPr>
            <a:r>
              <a:rPr lang="en-US" sz="1400" dirty="0" smtClean="0"/>
              <a:t>Looking forward for your confidence in LINGVOPEDIA.</a:t>
            </a:r>
          </a:p>
          <a:p>
            <a:pPr marL="0" indent="1588" algn="just">
              <a:lnSpc>
                <a:spcPts val="1700"/>
              </a:lnSpc>
              <a:spcBef>
                <a:spcPts val="0"/>
              </a:spcBef>
              <a:buFont typeface="Wingdings" pitchFamily="2" charset="2"/>
              <a:buNone/>
            </a:pPr>
            <a:endParaRPr lang="en-US" sz="1400" dirty="0" smtClean="0"/>
          </a:p>
          <a:p>
            <a:pPr marL="0" indent="1588" algn="just">
              <a:lnSpc>
                <a:spcPts val="1700"/>
              </a:lnSpc>
              <a:spcBef>
                <a:spcPts val="0"/>
              </a:spcBef>
              <a:buFont typeface="Wingdings" pitchFamily="2" charset="2"/>
              <a:buNone/>
            </a:pPr>
            <a:r>
              <a:rPr lang="en-US" sz="1400" dirty="0" smtClean="0"/>
              <a:t>We will continue in our endeavor of creating significant positive difference in the overall language needs.</a:t>
            </a:r>
          </a:p>
          <a:p>
            <a:pPr marL="0" indent="1588" algn="just">
              <a:lnSpc>
                <a:spcPts val="1700"/>
              </a:lnSpc>
              <a:spcBef>
                <a:spcPts val="0"/>
              </a:spcBef>
              <a:buFont typeface="Wingdings" pitchFamily="2" charset="2"/>
              <a:buNone/>
            </a:pPr>
            <a:endParaRPr lang="en-US" sz="1400" b="1" dirty="0" smtClean="0"/>
          </a:p>
          <a:p>
            <a:pPr marL="0" indent="1588" algn="just">
              <a:lnSpc>
                <a:spcPts val="1700"/>
              </a:lnSpc>
              <a:spcBef>
                <a:spcPts val="0"/>
              </a:spcBef>
              <a:buFont typeface="Wingdings" pitchFamily="2" charset="2"/>
              <a:buNone/>
            </a:pPr>
            <a:r>
              <a:rPr lang="en-US" sz="1400" b="1" dirty="0" smtClean="0"/>
              <a:t>Regards,</a:t>
            </a:r>
            <a:endParaRPr lang="en-US" sz="1400" dirty="0" smtClean="0"/>
          </a:p>
          <a:p>
            <a:pPr marL="0" indent="1588" algn="just">
              <a:lnSpc>
                <a:spcPts val="1700"/>
              </a:lnSpc>
              <a:spcBef>
                <a:spcPts val="0"/>
              </a:spcBef>
              <a:buFont typeface="Wingdings" pitchFamily="2" charset="2"/>
              <a:buNone/>
            </a:pPr>
            <a:endParaRPr lang="en-US" sz="1400" b="1" dirty="0" smtClean="0"/>
          </a:p>
          <a:p>
            <a:pPr marL="0" indent="1588" algn="just">
              <a:lnSpc>
                <a:spcPts val="1700"/>
              </a:lnSpc>
              <a:spcBef>
                <a:spcPts val="0"/>
              </a:spcBef>
              <a:buFont typeface="Wingdings" pitchFamily="2" charset="2"/>
              <a:buNone/>
            </a:pPr>
            <a:r>
              <a:rPr lang="en-US" sz="1400" b="1" dirty="0" smtClean="0"/>
              <a:t>Rahul Malik</a:t>
            </a:r>
            <a:endParaRPr lang="en-US" sz="1400" dirty="0" smtClean="0"/>
          </a:p>
          <a:p>
            <a:pPr marL="0" indent="1588" algn="just">
              <a:lnSpc>
                <a:spcPts val="1700"/>
              </a:lnSpc>
              <a:spcBef>
                <a:spcPts val="0"/>
              </a:spcBef>
              <a:buFont typeface="Wingdings" pitchFamily="2" charset="2"/>
              <a:buNone/>
            </a:pPr>
            <a:r>
              <a:rPr lang="en-US" sz="1400" dirty="0" smtClean="0"/>
              <a:t>(Managing Director)</a:t>
            </a:r>
          </a:p>
          <a:p>
            <a:pPr marL="0" indent="1588" algn="just">
              <a:lnSpc>
                <a:spcPts val="1700"/>
              </a:lnSpc>
              <a:spcBef>
                <a:spcPts val="0"/>
              </a:spcBef>
              <a:buFont typeface="Wingdings" pitchFamily="2" charset="2"/>
              <a:buNone/>
            </a:pPr>
            <a:r>
              <a:rPr lang="en-US" sz="1400" dirty="0" err="1" smtClean="0"/>
              <a:t>Lingvopedia</a:t>
            </a:r>
            <a:r>
              <a:rPr lang="en-US" sz="1400" dirty="0" smtClean="0"/>
              <a:t> Language Solutions Pvt. Ltd.</a:t>
            </a:r>
            <a:endParaRPr lang="en-US" sz="14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0652"/>
          <a:stretch/>
        </p:blipFill>
        <p:spPr>
          <a:xfrm flipH="1">
            <a:off x="7784548" y="1143000"/>
            <a:ext cx="1664252" cy="1676400"/>
          </a:xfrm>
          <a:prstGeom prst="rect">
            <a:avLst/>
          </a:prstGeom>
        </p:spPr>
      </p:pic>
    </p:spTree>
    <p:extLst>
      <p:ext uri="{BB962C8B-B14F-4D97-AF65-F5344CB8AC3E}">
        <p14:creationId xmlns:p14="http://schemas.microsoft.com/office/powerpoint/2010/main" val="1094133385"/>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5850" y="5081650"/>
            <a:ext cx="8915400" cy="639762"/>
          </a:xfrm>
        </p:spPr>
        <p:txBody>
          <a:bodyPr>
            <a:normAutofit fontScale="90000"/>
          </a:bodyPr>
          <a:lstStyle/>
          <a:p>
            <a:pPr algn="r"/>
            <a:r>
              <a:rPr lang="en-US" b="1" dirty="0" smtClean="0"/>
              <a:t>THANK YOU</a:t>
            </a:r>
            <a:endParaRPr lang="en-US" b="1" dirty="0"/>
          </a:p>
        </p:txBody>
      </p:sp>
      <p:sp>
        <p:nvSpPr>
          <p:cNvPr id="3" name="Content Placeholder 2"/>
          <p:cNvSpPr>
            <a:spLocks noGrp="1"/>
          </p:cNvSpPr>
          <p:nvPr>
            <p:ph idx="1"/>
          </p:nvPr>
        </p:nvSpPr>
        <p:spPr>
          <a:xfrm>
            <a:off x="304800" y="1295400"/>
            <a:ext cx="5715000" cy="2133600"/>
          </a:xfrm>
        </p:spPr>
        <p:txBody>
          <a:bodyPr>
            <a:noAutofit/>
          </a:bodyPr>
          <a:lstStyle/>
          <a:p>
            <a:pPr marL="0" indent="0">
              <a:buNone/>
            </a:pPr>
            <a:r>
              <a:rPr lang="en-US" sz="1600" b="1" dirty="0" smtClean="0"/>
              <a:t>LINGVOPEDIA LANGUAGE SOLUTIONS PVT. LTD</a:t>
            </a:r>
          </a:p>
          <a:p>
            <a:pPr marL="0" indent="0">
              <a:buNone/>
            </a:pPr>
            <a:r>
              <a:rPr lang="en-US" sz="1600" dirty="0"/>
              <a:t>UG 40, </a:t>
            </a:r>
            <a:r>
              <a:rPr lang="en-US" sz="1600" dirty="0" err="1"/>
              <a:t>Ansal</a:t>
            </a:r>
            <a:r>
              <a:rPr lang="en-US" sz="1600" dirty="0"/>
              <a:t> Chambers 2, </a:t>
            </a:r>
            <a:endParaRPr lang="en-US" sz="1600" dirty="0" smtClean="0"/>
          </a:p>
          <a:p>
            <a:pPr marL="0" indent="0">
              <a:buNone/>
            </a:pPr>
            <a:r>
              <a:rPr lang="en-US" sz="1600" dirty="0" err="1" smtClean="0"/>
              <a:t>Bhikaji</a:t>
            </a:r>
            <a:r>
              <a:rPr lang="en-US" sz="1600" dirty="0" smtClean="0"/>
              <a:t> </a:t>
            </a:r>
            <a:r>
              <a:rPr lang="en-US" sz="1600" dirty="0" err="1"/>
              <a:t>Cama</a:t>
            </a:r>
            <a:r>
              <a:rPr lang="en-US" sz="1600" dirty="0"/>
              <a:t> Place, </a:t>
            </a:r>
            <a:endParaRPr lang="en-US" sz="1600" dirty="0" smtClean="0"/>
          </a:p>
          <a:p>
            <a:pPr marL="0" indent="0">
              <a:buNone/>
            </a:pPr>
            <a:r>
              <a:rPr lang="en-US" sz="1600" dirty="0" smtClean="0"/>
              <a:t>New </a:t>
            </a:r>
            <a:r>
              <a:rPr lang="en-US" sz="1600" dirty="0"/>
              <a:t>Delhi - 110066, </a:t>
            </a:r>
            <a:r>
              <a:rPr lang="en-US" sz="1600" dirty="0" smtClean="0"/>
              <a:t>India</a:t>
            </a:r>
          </a:p>
          <a:p>
            <a:pPr marL="0" indent="0">
              <a:buNone/>
            </a:pPr>
            <a:r>
              <a:rPr lang="en-US" sz="1600" dirty="0" smtClean="0"/>
              <a:t>Email : info@lingvopedia.com</a:t>
            </a:r>
          </a:p>
          <a:p>
            <a:pPr marL="0" indent="0">
              <a:buNone/>
            </a:pPr>
            <a:r>
              <a:rPr lang="en-US" sz="1600" dirty="0" smtClean="0"/>
              <a:t>Website: www.lingvopedia.com</a:t>
            </a:r>
            <a:endParaRPr lang="en-US" sz="1600" dirty="0"/>
          </a:p>
        </p:txBody>
      </p:sp>
    </p:spTree>
    <p:extLst>
      <p:ext uri="{BB962C8B-B14F-4D97-AF65-F5344CB8AC3E}">
        <p14:creationId xmlns:p14="http://schemas.microsoft.com/office/powerpoint/2010/main" val="15854429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772</TotalTime>
  <Words>1102</Words>
  <Application>Microsoft Office PowerPoint</Application>
  <PresentationFormat>A4 Paper (210x297 mm)</PresentationFormat>
  <Paragraphs>119</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ABOUT US</vt:lpstr>
      <vt:lpstr>ABOUT US</vt:lpstr>
      <vt:lpstr>SERVICES</vt:lpstr>
      <vt:lpstr>OUR SEAMLESS TRANSLATION WORK-FLOW</vt:lpstr>
      <vt:lpstr>QUALITY ASSURANCE</vt:lpstr>
      <vt:lpstr>An ISO 9001-2015 CERTIFIED COMPANY</vt:lpstr>
      <vt:lpstr>OUR CLIENTS</vt:lpstr>
      <vt:lpstr>A WORD FROM THE MD</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abc</dc:creator>
  <cp:lastModifiedBy>aaaa</cp:lastModifiedBy>
  <cp:revision>80</cp:revision>
  <dcterms:created xsi:type="dcterms:W3CDTF">2016-04-19T07:55:54Z</dcterms:created>
  <dcterms:modified xsi:type="dcterms:W3CDTF">2023-10-10T08:14:46Z</dcterms:modified>
</cp:coreProperties>
</file>